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7" r:id="rId2"/>
    <p:sldId id="257" r:id="rId3"/>
    <p:sldId id="268" r:id="rId4"/>
    <p:sldId id="269" r:id="rId5"/>
    <p:sldId id="259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65" r:id="rId15"/>
  </p:sldIdLst>
  <p:sldSz cx="18288000" cy="10287000"/>
  <p:notesSz cx="6858000" cy="9144000"/>
  <p:embeddedFontLst>
    <p:embeddedFont>
      <p:font typeface="Anton" pitchFamily="2" charset="0"/>
      <p:regular r:id="rId16"/>
    </p:embeddedFont>
    <p:embeddedFont>
      <p:font typeface="Arial Black" panose="020B0A04020102020204" pitchFamily="34" charset="0"/>
      <p:bold r:id="rId17"/>
    </p:embeddedFont>
    <p:embeddedFont>
      <p:font typeface="Bahnschrift Light" panose="020B0502040204020203" pitchFamily="34" charset="0"/>
      <p:regular r:id="rId18"/>
    </p:embeddedFont>
    <p:embeddedFont>
      <p:font typeface="Cambria" panose="02040503050406030204" pitchFamily="18" charset="0"/>
      <p:regular r:id="rId19"/>
      <p:bold r:id="rId20"/>
      <p:italic r:id="rId21"/>
      <p:boldItalic r:id="rId22"/>
    </p:embeddedFont>
    <p:embeddedFont>
      <p:font typeface="Inter" panose="020B0604020202020204" charset="0"/>
      <p:regular r:id="rId23"/>
    </p:embeddedFont>
    <p:embeddedFont>
      <p:font typeface="Inter Light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AE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061" autoAdjust="0"/>
  </p:normalViewPr>
  <p:slideViewPr>
    <p:cSldViewPr>
      <p:cViewPr>
        <p:scale>
          <a:sx n="39" d="100"/>
          <a:sy n="39" d="100"/>
        </p:scale>
        <p:origin x="450" y="2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8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9.jpe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ck with circles and dots&#10;&#10;AI-generated content may be incorrect.">
            <a:extLst>
              <a:ext uri="{FF2B5EF4-FFF2-40B4-BE49-F238E27FC236}">
                <a16:creationId xmlns:a16="http://schemas.microsoft.com/office/drawing/2014/main" id="{C07E84C3-3CA2-2BE1-180B-ED285B4D4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7999" cy="1028700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39AB6B8B-6C76-F0FC-5D2E-4090A0239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8732" y="3615325"/>
            <a:ext cx="14555757" cy="355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6000" b="1" dirty="0">
                <a:solidFill>
                  <a:schemeClr val="bg1"/>
                </a:solidFill>
                <a:latin typeface="Arial" panose="020B0604020202020204" pitchFamily="34" charset="0"/>
              </a:rPr>
              <a:t>Title: </a:t>
            </a:r>
            <a:r>
              <a:rPr lang="en-US" altLang="en-US" sz="6000" b="1" i="1" dirty="0">
                <a:solidFill>
                  <a:schemeClr val="bg1"/>
                </a:solidFill>
                <a:latin typeface="Arial" panose="020B0604020202020204" pitchFamily="34" charset="0"/>
              </a:rPr>
              <a:t>Data Privacy and Regulation</a:t>
            </a:r>
            <a:endParaRPr lang="en-US" altLang="en-US" sz="48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000" b="1" dirty="0">
                <a:solidFill>
                  <a:schemeClr val="bg1"/>
                </a:solidFill>
                <a:latin typeface="Arial" panose="020B0604020202020204" pitchFamily="34" charset="0"/>
              </a:rPr>
              <a:t>Subtitle:</a:t>
            </a:r>
            <a:r>
              <a:rPr lang="en-US" altLang="en-US" sz="3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3000" i="1" dirty="0">
                <a:solidFill>
                  <a:schemeClr val="bg1"/>
                </a:solidFill>
                <a:latin typeface="Arial" panose="020B0604020202020204" pitchFamily="34" charset="0"/>
              </a:rPr>
              <a:t>Protecting Personal Information in the Digital Age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000" i="1" dirty="0">
                <a:solidFill>
                  <a:schemeClr val="bg1"/>
                </a:solidFill>
                <a:latin typeface="Arial" panose="020B0604020202020204" pitchFamily="34" charset="0"/>
              </a:rPr>
              <a:t>Present by: Gargi Kahar</a:t>
            </a:r>
            <a:endParaRPr lang="en-US" altLang="en-US" sz="3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716B5718-9A54-2F5E-5377-0643015D014F}"/>
              </a:ext>
            </a:extLst>
          </p:cNvPr>
          <p:cNvSpPr/>
          <p:nvPr/>
        </p:nvSpPr>
        <p:spPr>
          <a:xfrm>
            <a:off x="-549746" y="-916243"/>
            <a:ext cx="4802830" cy="4558323"/>
          </a:xfrm>
          <a:custGeom>
            <a:avLst/>
            <a:gdLst/>
            <a:ahLst/>
            <a:cxnLst/>
            <a:rect l="l" t="t" r="r" b="b"/>
            <a:pathLst>
              <a:path w="4802830" h="4558323">
                <a:moveTo>
                  <a:pt x="0" y="0"/>
                </a:moveTo>
                <a:lnTo>
                  <a:pt x="4802830" y="0"/>
                </a:lnTo>
                <a:lnTo>
                  <a:pt x="4802830" y="4558322"/>
                </a:lnTo>
                <a:lnTo>
                  <a:pt x="0" y="45583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2190835-B536-0708-61E3-F82BC3F9CFAF}"/>
              </a:ext>
            </a:extLst>
          </p:cNvPr>
          <p:cNvSpPr/>
          <p:nvPr/>
        </p:nvSpPr>
        <p:spPr>
          <a:xfrm>
            <a:off x="14604917" y="6523652"/>
            <a:ext cx="4802830" cy="4558323"/>
          </a:xfrm>
          <a:custGeom>
            <a:avLst/>
            <a:gdLst/>
            <a:ahLst/>
            <a:cxnLst/>
            <a:rect l="l" t="t" r="r" b="b"/>
            <a:pathLst>
              <a:path w="4802830" h="4558323">
                <a:moveTo>
                  <a:pt x="0" y="0"/>
                </a:moveTo>
                <a:lnTo>
                  <a:pt x="4802830" y="0"/>
                </a:lnTo>
                <a:lnTo>
                  <a:pt x="4802830" y="4558322"/>
                </a:lnTo>
                <a:lnTo>
                  <a:pt x="0" y="45583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CEE7167C-FDCB-2A0C-C516-99E2CEDA4012}"/>
              </a:ext>
            </a:extLst>
          </p:cNvPr>
          <p:cNvSpPr/>
          <p:nvPr/>
        </p:nvSpPr>
        <p:spPr>
          <a:xfrm>
            <a:off x="3615197" y="1023938"/>
            <a:ext cx="13644103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A565C113-1A29-9FB8-657D-DB9F38184E4A}"/>
              </a:ext>
            </a:extLst>
          </p:cNvPr>
          <p:cNvSpPr/>
          <p:nvPr/>
        </p:nvSpPr>
        <p:spPr>
          <a:xfrm>
            <a:off x="1028700" y="9253537"/>
            <a:ext cx="14402285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F4B89B86-9EFD-4431-2894-FB03C5F062D8}"/>
              </a:ext>
            </a:extLst>
          </p:cNvPr>
          <p:cNvSpPr/>
          <p:nvPr/>
        </p:nvSpPr>
        <p:spPr>
          <a:xfrm>
            <a:off x="17264062" y="1028700"/>
            <a:ext cx="0" cy="5993654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E5B4CE18-1B02-AE39-923C-A7F4EA8EFBEE}"/>
              </a:ext>
            </a:extLst>
          </p:cNvPr>
          <p:cNvSpPr/>
          <p:nvPr/>
        </p:nvSpPr>
        <p:spPr>
          <a:xfrm flipH="1">
            <a:off x="1023938" y="2746700"/>
            <a:ext cx="4762" cy="6506837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4126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97A17F-F3B7-EC0F-4654-D8F87E3E8A7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2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2AED7-BC5C-337C-3212-893421DB528F}"/>
              </a:ext>
            </a:extLst>
          </p:cNvPr>
          <p:cNvSpPr txBox="1"/>
          <p:nvPr/>
        </p:nvSpPr>
        <p:spPr>
          <a:xfrm>
            <a:off x="11049000" y="18837"/>
            <a:ext cx="842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7200" spc="-312" dirty="0">
                <a:solidFill>
                  <a:srgbClr val="AEF9FF"/>
                </a:solidFill>
                <a:latin typeface="Anton"/>
              </a:rPr>
              <a:t>Disadvantages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AE0CB4-5A3C-52DD-BB9E-988E42F7BC69}"/>
              </a:ext>
            </a:extLst>
          </p:cNvPr>
          <p:cNvGrpSpPr/>
          <p:nvPr/>
        </p:nvGrpSpPr>
        <p:grpSpPr>
          <a:xfrm>
            <a:off x="-4495800" y="-742950"/>
            <a:ext cx="13087350" cy="11772900"/>
            <a:chOff x="-4495800" y="-742950"/>
            <a:chExt cx="13087350" cy="11772900"/>
          </a:xfrm>
        </p:grpSpPr>
        <p:sp useBgFill="1">
          <p:nvSpPr>
            <p:cNvPr id="3" name="Flowchart: Summing Junction 2">
              <a:extLst>
                <a:ext uri="{FF2B5EF4-FFF2-40B4-BE49-F238E27FC236}">
                  <a16:creationId xmlns:a16="http://schemas.microsoft.com/office/drawing/2014/main" id="{D259CAFD-9D9B-212D-85DD-8BB8B5B04F0F}"/>
                </a:ext>
              </a:extLst>
            </p:cNvPr>
            <p:cNvSpPr/>
            <p:nvPr/>
          </p:nvSpPr>
          <p:spPr>
            <a:xfrm>
              <a:off x="-4191000" y="-742950"/>
              <a:ext cx="12192000" cy="11772900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503FAC-767E-3C56-99FA-B7B95FEC865F}"/>
                </a:ext>
              </a:extLst>
            </p:cNvPr>
            <p:cNvSpPr txBox="1"/>
            <p:nvPr/>
          </p:nvSpPr>
          <p:spPr>
            <a:xfrm>
              <a:off x="3181350" y="4229100"/>
              <a:ext cx="5410200" cy="124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3600" b="1" dirty="0">
                <a:solidFill>
                  <a:schemeClr val="bg1"/>
                </a:solidFill>
                <a:effectLst/>
                <a:latin typeface="Arial Black" panose="020B0A04020102020204" pitchFamily="34" charset="0"/>
              </a:endParaRPr>
            </a:p>
            <a:p>
              <a:pPr marR="0" lvl="1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High Costs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34A3CB-8705-3913-5232-54E583B75EE4}"/>
                </a:ext>
              </a:extLst>
            </p:cNvPr>
            <p:cNvSpPr txBox="1"/>
            <p:nvPr/>
          </p:nvSpPr>
          <p:spPr>
            <a:xfrm>
              <a:off x="-786246" y="448006"/>
              <a:ext cx="5410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Global</a:t>
              </a:r>
              <a:r>
                <a:rPr lang="en-US" sz="1800" b="1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3600" b="1" kern="1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Differences</a:t>
              </a:r>
            </a:p>
            <a:p>
              <a:endParaRPr lang="en-US" sz="36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85D7A6-D7A9-E885-84FE-18160EA4068A}"/>
                </a:ext>
              </a:extLst>
            </p:cNvPr>
            <p:cNvSpPr txBox="1"/>
            <p:nvPr/>
          </p:nvSpPr>
          <p:spPr>
            <a:xfrm rot="10800000">
              <a:off x="-800100" y="8584697"/>
              <a:ext cx="5410200" cy="124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lang="en-US" sz="3600" b="1" kern="1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endParaRPr>
            </a:p>
            <a:p>
              <a:pPr marR="0" lvl="1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Challenges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557393-F433-7E14-0CD6-0AF9C9E1618C}"/>
                </a:ext>
              </a:extLst>
            </p:cNvPr>
            <p:cNvSpPr txBox="1"/>
            <p:nvPr/>
          </p:nvSpPr>
          <p:spPr>
            <a:xfrm>
              <a:off x="-4495800" y="4420225"/>
              <a:ext cx="46620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Global</a:t>
              </a:r>
              <a:r>
                <a:rPr lang="en-US" sz="1800" b="1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3600" b="1" kern="1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Differences</a:t>
              </a:r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76A58562-101E-FE07-A876-14D9E9AE7242}"/>
                </a:ext>
              </a:extLst>
            </p:cNvPr>
            <p:cNvSpPr/>
            <p:nvPr/>
          </p:nvSpPr>
          <p:spPr>
            <a:xfrm>
              <a:off x="-512617" y="2765676"/>
              <a:ext cx="5010150" cy="4755647"/>
            </a:xfrm>
            <a:prstGeom prst="ellipse">
              <a:avLst/>
            </a:prstGeom>
            <a:ln>
              <a:noFill/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380E65-A4DA-4F43-C519-F27EFF7BDE9F}"/>
              </a:ext>
            </a:extLst>
          </p:cNvPr>
          <p:cNvSpPr/>
          <p:nvPr/>
        </p:nvSpPr>
        <p:spPr>
          <a:xfrm>
            <a:off x="8305800" y="4085774"/>
            <a:ext cx="9829800" cy="212452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88600A-C924-E0E9-ACB8-CA5E6418929E}"/>
              </a:ext>
            </a:extLst>
          </p:cNvPr>
          <p:cNvSpPr txBox="1"/>
          <p:nvPr/>
        </p:nvSpPr>
        <p:spPr>
          <a:xfrm>
            <a:off x="8288483" y="4149912"/>
            <a:ext cx="9770917" cy="8584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sz="3600" spc="-86" dirty="0">
                <a:solidFill>
                  <a:srgbClr val="002060"/>
                </a:solidFill>
                <a:latin typeface="Inter"/>
                <a:ea typeface="Inter"/>
              </a:rPr>
              <a:t>Meeting privacy law standards often requires big investments in security systems, audits, legal advice, and staff training.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sz="3600" spc="-86" dirty="0">
                <a:solidFill>
                  <a:srgbClr val="002060"/>
                </a:solidFill>
                <a:latin typeface="Inter"/>
                <a:ea typeface="Inter"/>
              </a:rPr>
              <a:t>Small and medium enterprises (SMEs) may struggle to understand or implement all the legal requirements.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209B18-DE02-C31B-C2D3-D6035FDF3ECB}"/>
              </a:ext>
            </a:extLst>
          </p:cNvPr>
          <p:cNvSpPr/>
          <p:nvPr/>
        </p:nvSpPr>
        <p:spPr>
          <a:xfrm>
            <a:off x="5638800" y="9830487"/>
            <a:ext cx="6553200" cy="437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6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97A17F-F3B7-EC0F-4654-D8F87E3E8A7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2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2AED7-BC5C-337C-3212-893421DB528F}"/>
              </a:ext>
            </a:extLst>
          </p:cNvPr>
          <p:cNvSpPr txBox="1"/>
          <p:nvPr/>
        </p:nvSpPr>
        <p:spPr>
          <a:xfrm>
            <a:off x="11049000" y="18837"/>
            <a:ext cx="842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7200" spc="-312" dirty="0">
                <a:solidFill>
                  <a:srgbClr val="AEF9FF"/>
                </a:solidFill>
                <a:latin typeface="Anton"/>
              </a:rPr>
              <a:t>Disadvantages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AE0CB4-5A3C-52DD-BB9E-988E42F7BC69}"/>
              </a:ext>
            </a:extLst>
          </p:cNvPr>
          <p:cNvGrpSpPr/>
          <p:nvPr/>
        </p:nvGrpSpPr>
        <p:grpSpPr>
          <a:xfrm rot="16200000">
            <a:off x="-4495800" y="-742950"/>
            <a:ext cx="13087350" cy="11772900"/>
            <a:chOff x="-4495800" y="-742950"/>
            <a:chExt cx="13087350" cy="11772900"/>
          </a:xfrm>
        </p:grpSpPr>
        <p:sp useBgFill="1">
          <p:nvSpPr>
            <p:cNvPr id="3" name="Flowchart: Summing Junction 2">
              <a:extLst>
                <a:ext uri="{FF2B5EF4-FFF2-40B4-BE49-F238E27FC236}">
                  <a16:creationId xmlns:a16="http://schemas.microsoft.com/office/drawing/2014/main" id="{D259CAFD-9D9B-212D-85DD-8BB8B5B04F0F}"/>
                </a:ext>
              </a:extLst>
            </p:cNvPr>
            <p:cNvSpPr/>
            <p:nvPr/>
          </p:nvSpPr>
          <p:spPr>
            <a:xfrm>
              <a:off x="-4191000" y="-742950"/>
              <a:ext cx="12192000" cy="11772900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503FAC-767E-3C56-99FA-B7B95FEC865F}"/>
                </a:ext>
              </a:extLst>
            </p:cNvPr>
            <p:cNvSpPr txBox="1"/>
            <p:nvPr/>
          </p:nvSpPr>
          <p:spPr>
            <a:xfrm>
              <a:off x="3181350" y="4229100"/>
              <a:ext cx="5410200" cy="124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3600" b="1" dirty="0">
                <a:solidFill>
                  <a:schemeClr val="bg1"/>
                </a:solidFill>
                <a:effectLst/>
                <a:latin typeface="Arial Black" panose="020B0A04020102020204" pitchFamily="34" charset="0"/>
              </a:endParaRPr>
            </a:p>
            <a:p>
              <a:pPr marR="0" lvl="1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High Costs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34A3CB-8705-3913-5232-54E583B75EE4}"/>
                </a:ext>
              </a:extLst>
            </p:cNvPr>
            <p:cNvSpPr txBox="1"/>
            <p:nvPr/>
          </p:nvSpPr>
          <p:spPr>
            <a:xfrm>
              <a:off x="-786246" y="448006"/>
              <a:ext cx="5410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Global</a:t>
              </a:r>
              <a:r>
                <a:rPr lang="en-US" sz="1800" b="1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3600" b="1" kern="1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Differences</a:t>
              </a:r>
            </a:p>
            <a:p>
              <a:endParaRPr lang="en-US" sz="36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85D7A6-D7A9-E885-84FE-18160EA4068A}"/>
                </a:ext>
              </a:extLst>
            </p:cNvPr>
            <p:cNvSpPr txBox="1"/>
            <p:nvPr/>
          </p:nvSpPr>
          <p:spPr>
            <a:xfrm rot="10800000">
              <a:off x="-1457325" y="8584697"/>
              <a:ext cx="5410200" cy="124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lang="en-US" sz="3600" b="1" kern="1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endParaRPr>
            </a:p>
            <a:p>
              <a:pPr marR="0" lvl="1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Challenges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557393-F433-7E14-0CD6-0AF9C9E1618C}"/>
                </a:ext>
              </a:extLst>
            </p:cNvPr>
            <p:cNvSpPr txBox="1"/>
            <p:nvPr/>
          </p:nvSpPr>
          <p:spPr>
            <a:xfrm>
              <a:off x="-4495800" y="4420225"/>
              <a:ext cx="46620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Global</a:t>
              </a:r>
              <a:r>
                <a:rPr lang="en-US" sz="1800" b="1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3600" b="1" kern="1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Differences</a:t>
              </a:r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76A58562-101E-FE07-A876-14D9E9AE7242}"/>
                </a:ext>
              </a:extLst>
            </p:cNvPr>
            <p:cNvSpPr/>
            <p:nvPr/>
          </p:nvSpPr>
          <p:spPr>
            <a:xfrm rot="5865059">
              <a:off x="-512618" y="2765676"/>
              <a:ext cx="5010150" cy="4755647"/>
            </a:xfrm>
            <a:prstGeom prst="ellipse">
              <a:avLst/>
            </a:prstGeom>
            <a:ln>
              <a:noFill/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380E65-A4DA-4F43-C519-F27EFF7BDE9F}"/>
              </a:ext>
            </a:extLst>
          </p:cNvPr>
          <p:cNvSpPr/>
          <p:nvPr/>
        </p:nvSpPr>
        <p:spPr>
          <a:xfrm>
            <a:off x="8305800" y="4085774"/>
            <a:ext cx="9829800" cy="212452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7A5C7-5A9B-BC9E-314D-4E82D3B3F2ED}"/>
              </a:ext>
            </a:extLst>
          </p:cNvPr>
          <p:cNvSpPr txBox="1"/>
          <p:nvPr/>
        </p:nvSpPr>
        <p:spPr>
          <a:xfrm>
            <a:off x="8364683" y="-2324100"/>
            <a:ext cx="9770917" cy="15216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sz="3600" spc="-86" dirty="0">
                <a:solidFill>
                  <a:srgbClr val="002060"/>
                </a:solidFill>
                <a:latin typeface="Inter"/>
                <a:ea typeface="Inter"/>
              </a:rPr>
              <a:t>Meeting privacy law standards often requires big investments in security systems, audits, legal advice, and staff training.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sz="3600" spc="-86" dirty="0">
                <a:solidFill>
                  <a:srgbClr val="002060"/>
                </a:solidFill>
                <a:latin typeface="Inter"/>
                <a:ea typeface="Inter"/>
              </a:rPr>
              <a:t>Small and medium enterprises (SMEs) may struggle to understand or implement all the legal requirements.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sz="3600" spc="-86" dirty="0">
                <a:solidFill>
                  <a:srgbClr val="002060"/>
                </a:solidFill>
                <a:latin typeface="Inter"/>
                <a:ea typeface="Inter"/>
              </a:rPr>
              <a:t>Different countries have different laws—like GDPR in Europe, CCPA in the U.S., and DPDP in India.</a:t>
            </a:r>
          </a:p>
        </p:txBody>
      </p:sp>
    </p:spTree>
    <p:extLst>
      <p:ext uri="{BB962C8B-B14F-4D97-AF65-F5344CB8AC3E}">
        <p14:creationId xmlns:p14="http://schemas.microsoft.com/office/powerpoint/2010/main" val="1918889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97A17F-F3B7-EC0F-4654-D8F87E3E8A7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2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2AED7-BC5C-337C-3212-893421DB528F}"/>
              </a:ext>
            </a:extLst>
          </p:cNvPr>
          <p:cNvSpPr txBox="1"/>
          <p:nvPr/>
        </p:nvSpPr>
        <p:spPr>
          <a:xfrm>
            <a:off x="11049000" y="18837"/>
            <a:ext cx="842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7200" spc="-312" dirty="0">
                <a:solidFill>
                  <a:srgbClr val="AEF9FF"/>
                </a:solidFill>
                <a:latin typeface="Anton"/>
              </a:rPr>
              <a:t>Disadvantages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AE0CB4-5A3C-52DD-BB9E-988E42F7BC69}"/>
              </a:ext>
            </a:extLst>
          </p:cNvPr>
          <p:cNvGrpSpPr/>
          <p:nvPr/>
        </p:nvGrpSpPr>
        <p:grpSpPr>
          <a:xfrm rot="10800000">
            <a:off x="-4724399" y="-742949"/>
            <a:ext cx="13087352" cy="11772900"/>
            <a:chOff x="-4495802" y="-742950"/>
            <a:chExt cx="13087352" cy="11772900"/>
          </a:xfrm>
        </p:grpSpPr>
        <p:sp useBgFill="1">
          <p:nvSpPr>
            <p:cNvPr id="3" name="Flowchart: Summing Junction 2">
              <a:extLst>
                <a:ext uri="{FF2B5EF4-FFF2-40B4-BE49-F238E27FC236}">
                  <a16:creationId xmlns:a16="http://schemas.microsoft.com/office/drawing/2014/main" id="{D259CAFD-9D9B-212D-85DD-8BB8B5B04F0F}"/>
                </a:ext>
              </a:extLst>
            </p:cNvPr>
            <p:cNvSpPr/>
            <p:nvPr/>
          </p:nvSpPr>
          <p:spPr>
            <a:xfrm>
              <a:off x="-4191000" y="-742950"/>
              <a:ext cx="12192000" cy="11772900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503FAC-767E-3C56-99FA-B7B95FEC865F}"/>
                </a:ext>
              </a:extLst>
            </p:cNvPr>
            <p:cNvSpPr txBox="1"/>
            <p:nvPr/>
          </p:nvSpPr>
          <p:spPr>
            <a:xfrm>
              <a:off x="3181350" y="4229100"/>
              <a:ext cx="5410200" cy="124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3600" b="1" dirty="0">
                <a:solidFill>
                  <a:schemeClr val="bg1"/>
                </a:solidFill>
                <a:effectLst/>
                <a:latin typeface="Arial Black" panose="020B0A04020102020204" pitchFamily="34" charset="0"/>
              </a:endParaRPr>
            </a:p>
            <a:p>
              <a:pPr marR="0" lvl="1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High Costs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34A3CB-8705-3913-5232-54E583B75EE4}"/>
                </a:ext>
              </a:extLst>
            </p:cNvPr>
            <p:cNvSpPr txBox="1"/>
            <p:nvPr/>
          </p:nvSpPr>
          <p:spPr>
            <a:xfrm>
              <a:off x="-786246" y="725005"/>
              <a:ext cx="541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Conclusion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85D7A6-D7A9-E885-84FE-18160EA4068A}"/>
                </a:ext>
              </a:extLst>
            </p:cNvPr>
            <p:cNvSpPr txBox="1"/>
            <p:nvPr/>
          </p:nvSpPr>
          <p:spPr>
            <a:xfrm rot="10800000">
              <a:off x="-800100" y="8584697"/>
              <a:ext cx="5410200" cy="124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lang="en-US" sz="3600" b="1" kern="1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endParaRPr>
            </a:p>
            <a:p>
              <a:pPr marR="0" lvl="1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Challenges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557393-F433-7E14-0CD6-0AF9C9E1618C}"/>
                </a:ext>
              </a:extLst>
            </p:cNvPr>
            <p:cNvSpPr txBox="1"/>
            <p:nvPr/>
          </p:nvSpPr>
          <p:spPr>
            <a:xfrm rot="10800000">
              <a:off x="-4495802" y="4857572"/>
              <a:ext cx="46620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Global</a:t>
              </a:r>
              <a:r>
                <a:rPr lang="en-US" sz="1800" b="1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3600" b="1" kern="1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Differences</a:t>
              </a:r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76A58562-101E-FE07-A876-14D9E9AE7242}"/>
                </a:ext>
              </a:extLst>
            </p:cNvPr>
            <p:cNvSpPr/>
            <p:nvPr/>
          </p:nvSpPr>
          <p:spPr>
            <a:xfrm rot="9681499">
              <a:off x="-512618" y="2765676"/>
              <a:ext cx="5010150" cy="4755647"/>
            </a:xfrm>
            <a:prstGeom prst="ellipse">
              <a:avLst/>
            </a:prstGeom>
            <a:ln>
              <a:noFill/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380E65-A4DA-4F43-C519-F27EFF7BDE9F}"/>
              </a:ext>
            </a:extLst>
          </p:cNvPr>
          <p:cNvSpPr/>
          <p:nvPr/>
        </p:nvSpPr>
        <p:spPr>
          <a:xfrm>
            <a:off x="8305800" y="4085774"/>
            <a:ext cx="9829800" cy="212452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7A5C7-5A9B-BC9E-314D-4E82D3B3F2ED}"/>
              </a:ext>
            </a:extLst>
          </p:cNvPr>
          <p:cNvSpPr txBox="1"/>
          <p:nvPr/>
        </p:nvSpPr>
        <p:spPr>
          <a:xfrm>
            <a:off x="8364683" y="-8877300"/>
            <a:ext cx="9770917" cy="15216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sz="3600" spc="-86" dirty="0">
                <a:solidFill>
                  <a:srgbClr val="002060"/>
                </a:solidFill>
                <a:latin typeface="Inter"/>
                <a:ea typeface="Inter"/>
              </a:rPr>
              <a:t>Meeting privacy law standards often requires big investments in security systems, audits, legal advice, and staff training.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sz="3600" spc="-86" dirty="0">
                <a:solidFill>
                  <a:srgbClr val="002060"/>
                </a:solidFill>
                <a:latin typeface="Inter"/>
                <a:ea typeface="Inter"/>
              </a:rPr>
              <a:t>Small and medium enterprises (SMEs) may struggle to understand or implement all the legal requirements.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sz="3600" spc="-86" dirty="0">
                <a:solidFill>
                  <a:srgbClr val="002060"/>
                </a:solidFill>
                <a:latin typeface="Inter"/>
                <a:ea typeface="Inter"/>
              </a:rPr>
              <a:t>Different countries have different laws—like GDPR in Europe, CCPA in the U.S., and DPDP in India.</a:t>
            </a:r>
          </a:p>
        </p:txBody>
      </p:sp>
    </p:spTree>
    <p:extLst>
      <p:ext uri="{BB962C8B-B14F-4D97-AF65-F5344CB8AC3E}">
        <p14:creationId xmlns:p14="http://schemas.microsoft.com/office/powerpoint/2010/main" val="2204178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97A17F-F3B7-EC0F-4654-D8F87E3E8A7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2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2AED7-BC5C-337C-3212-893421DB528F}"/>
              </a:ext>
            </a:extLst>
          </p:cNvPr>
          <p:cNvSpPr txBox="1"/>
          <p:nvPr/>
        </p:nvSpPr>
        <p:spPr>
          <a:xfrm>
            <a:off x="11049000" y="18837"/>
            <a:ext cx="842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7200" spc="-312" dirty="0">
                <a:solidFill>
                  <a:srgbClr val="AEF9FF"/>
                </a:solidFill>
                <a:latin typeface="Anton"/>
              </a:rPr>
              <a:t>Conclusion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AE0CB4-5A3C-52DD-BB9E-988E42F7BC69}"/>
              </a:ext>
            </a:extLst>
          </p:cNvPr>
          <p:cNvGrpSpPr/>
          <p:nvPr/>
        </p:nvGrpSpPr>
        <p:grpSpPr>
          <a:xfrm rot="5400000">
            <a:off x="-4267418" y="-1199944"/>
            <a:ext cx="13087360" cy="12686879"/>
            <a:chOff x="-4495807" y="-1656929"/>
            <a:chExt cx="13087360" cy="12686879"/>
          </a:xfrm>
        </p:grpSpPr>
        <p:sp useBgFill="1">
          <p:nvSpPr>
            <p:cNvPr id="3" name="Flowchart: Summing Junction 2">
              <a:extLst>
                <a:ext uri="{FF2B5EF4-FFF2-40B4-BE49-F238E27FC236}">
                  <a16:creationId xmlns:a16="http://schemas.microsoft.com/office/drawing/2014/main" id="{D259CAFD-9D9B-212D-85DD-8BB8B5B04F0F}"/>
                </a:ext>
              </a:extLst>
            </p:cNvPr>
            <p:cNvSpPr/>
            <p:nvPr/>
          </p:nvSpPr>
          <p:spPr>
            <a:xfrm>
              <a:off x="-4191000" y="-742950"/>
              <a:ext cx="12192000" cy="11772900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503FAC-767E-3C56-99FA-B7B95FEC865F}"/>
                </a:ext>
              </a:extLst>
            </p:cNvPr>
            <p:cNvSpPr txBox="1"/>
            <p:nvPr/>
          </p:nvSpPr>
          <p:spPr>
            <a:xfrm>
              <a:off x="3181353" y="4613601"/>
              <a:ext cx="5410200" cy="476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1200" b="1" dirty="0">
                <a:solidFill>
                  <a:srgbClr val="002060"/>
                </a:solidFill>
                <a:effectLst/>
                <a:latin typeface="Arial Black" panose="020B0A04020102020204" pitchFamily="34" charset="0"/>
              </a:endParaRPr>
            </a:p>
            <a:p>
              <a:pPr marR="0" lvl="1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 kern="100" dirty="0">
                  <a:solidFill>
                    <a:srgbClr val="00206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High Costs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34A3CB-8705-3913-5232-54E583B75EE4}"/>
                </a:ext>
              </a:extLst>
            </p:cNvPr>
            <p:cNvSpPr txBox="1"/>
            <p:nvPr/>
          </p:nvSpPr>
          <p:spPr>
            <a:xfrm rot="16200000">
              <a:off x="-786246" y="725005"/>
              <a:ext cx="541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Conclusion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85D7A6-D7A9-E885-84FE-18160EA4068A}"/>
                </a:ext>
              </a:extLst>
            </p:cNvPr>
            <p:cNvSpPr txBox="1"/>
            <p:nvPr/>
          </p:nvSpPr>
          <p:spPr>
            <a:xfrm rot="10800000">
              <a:off x="-800100" y="8584697"/>
              <a:ext cx="5410200" cy="124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lang="en-US" sz="3600" b="1" kern="1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endParaRPr>
            </a:p>
            <a:p>
              <a:pPr marR="0" lvl="1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Challenges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557393-F433-7E14-0CD6-0AF9C9E1618C}"/>
                </a:ext>
              </a:extLst>
            </p:cNvPr>
            <p:cNvSpPr txBox="1"/>
            <p:nvPr/>
          </p:nvSpPr>
          <p:spPr>
            <a:xfrm rot="10800000">
              <a:off x="-4495807" y="5326934"/>
              <a:ext cx="46620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050" b="1" kern="100" dirty="0">
                  <a:solidFill>
                    <a:srgbClr val="00206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Global</a:t>
              </a:r>
              <a:r>
                <a:rPr lang="en-US" sz="600" b="1" dirty="0">
                  <a:solidFill>
                    <a:srgbClr val="00206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050" b="1" kern="100" dirty="0">
                  <a:solidFill>
                    <a:srgbClr val="00206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Differences</a:t>
              </a:r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76A58562-101E-FE07-A876-14D9E9AE7242}"/>
                </a:ext>
              </a:extLst>
            </p:cNvPr>
            <p:cNvSpPr/>
            <p:nvPr/>
          </p:nvSpPr>
          <p:spPr>
            <a:xfrm rot="9681499">
              <a:off x="-512618" y="2765676"/>
              <a:ext cx="5010150" cy="4755647"/>
            </a:xfrm>
            <a:prstGeom prst="ellipse">
              <a:avLst/>
            </a:prstGeom>
            <a:ln>
              <a:noFill/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380E65-A4DA-4F43-C519-F27EFF7BDE9F}"/>
              </a:ext>
            </a:extLst>
          </p:cNvPr>
          <p:cNvSpPr/>
          <p:nvPr/>
        </p:nvSpPr>
        <p:spPr>
          <a:xfrm>
            <a:off x="8305800" y="4085774"/>
            <a:ext cx="9829800" cy="212452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7A5C7-5A9B-BC9E-314D-4E82D3B3F2ED}"/>
              </a:ext>
            </a:extLst>
          </p:cNvPr>
          <p:cNvSpPr txBox="1"/>
          <p:nvPr/>
        </p:nvSpPr>
        <p:spPr>
          <a:xfrm>
            <a:off x="8364683" y="-15235462"/>
            <a:ext cx="9770917" cy="2274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sz="3600" spc="-86" dirty="0">
                <a:solidFill>
                  <a:srgbClr val="002060"/>
                </a:solidFill>
                <a:latin typeface="Inter"/>
                <a:ea typeface="Inter"/>
              </a:rPr>
              <a:t>Meeting privacy law standards often requires big investments in security systems, audits, legal advice, and staff training.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sz="3600" spc="-86" dirty="0">
                <a:solidFill>
                  <a:srgbClr val="002060"/>
                </a:solidFill>
                <a:latin typeface="Inter"/>
                <a:ea typeface="Inter"/>
              </a:rPr>
              <a:t>Small and medium enterprises (SMEs) may struggle to understand or implement all the legal requirements.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sz="3600" spc="-86" dirty="0">
                <a:solidFill>
                  <a:srgbClr val="002060"/>
                </a:solidFill>
                <a:latin typeface="Inter"/>
                <a:ea typeface="Inter"/>
              </a:rPr>
              <a:t>Different countries have different laws—like GDPR in Europe, CCPA in the U.S., and DPDP in India.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sz="3600" b="1" spc="-86" dirty="0">
                <a:solidFill>
                  <a:srgbClr val="002060"/>
                </a:solidFill>
                <a:latin typeface="Inter"/>
                <a:ea typeface="Inter"/>
              </a:rPr>
              <a:t>“Data privacy is not just about laws—it’s about respecting people’s rights in a digital world.”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005901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3D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9746" y="-916243"/>
            <a:ext cx="4802830" cy="4558323"/>
          </a:xfrm>
          <a:custGeom>
            <a:avLst/>
            <a:gdLst/>
            <a:ahLst/>
            <a:cxnLst/>
            <a:rect l="l" t="t" r="r" b="b"/>
            <a:pathLst>
              <a:path w="4802830" h="4558323">
                <a:moveTo>
                  <a:pt x="0" y="0"/>
                </a:moveTo>
                <a:lnTo>
                  <a:pt x="4802830" y="0"/>
                </a:lnTo>
                <a:lnTo>
                  <a:pt x="4802830" y="4558322"/>
                </a:lnTo>
                <a:lnTo>
                  <a:pt x="0" y="4558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604917" y="6523652"/>
            <a:ext cx="4802830" cy="4558323"/>
          </a:xfrm>
          <a:custGeom>
            <a:avLst/>
            <a:gdLst/>
            <a:ahLst/>
            <a:cxnLst/>
            <a:rect l="l" t="t" r="r" b="b"/>
            <a:pathLst>
              <a:path w="4802830" h="4558323">
                <a:moveTo>
                  <a:pt x="0" y="0"/>
                </a:moveTo>
                <a:lnTo>
                  <a:pt x="4802830" y="0"/>
                </a:lnTo>
                <a:lnTo>
                  <a:pt x="4802830" y="4558322"/>
                </a:lnTo>
                <a:lnTo>
                  <a:pt x="0" y="4558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3615197" y="1023938"/>
            <a:ext cx="13644103" cy="0"/>
          </a:xfrm>
          <a:prstGeom prst="line">
            <a:avLst/>
          </a:prstGeom>
          <a:ln w="19050" cap="flat">
            <a:solidFill>
              <a:srgbClr val="AEF9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28700" y="9253537"/>
            <a:ext cx="14402285" cy="0"/>
          </a:xfrm>
          <a:prstGeom prst="line">
            <a:avLst/>
          </a:prstGeom>
          <a:ln w="19050" cap="flat">
            <a:solidFill>
              <a:srgbClr val="AEF9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7264062" y="1028700"/>
            <a:ext cx="0" cy="5993654"/>
          </a:xfrm>
          <a:prstGeom prst="line">
            <a:avLst/>
          </a:prstGeom>
          <a:ln w="19050" cap="flat">
            <a:solidFill>
              <a:srgbClr val="AEF9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>
            <a:off x="1023938" y="2746700"/>
            <a:ext cx="4762" cy="6506837"/>
          </a:xfrm>
          <a:prstGeom prst="line">
            <a:avLst/>
          </a:prstGeom>
          <a:ln w="19050" cap="flat">
            <a:solidFill>
              <a:srgbClr val="AEF9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2094161" y="4118766"/>
            <a:ext cx="14099678" cy="2468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98"/>
              </a:lnSpc>
            </a:pPr>
            <a:r>
              <a:rPr lang="en-US" sz="18967" spc="-550" dirty="0">
                <a:solidFill>
                  <a:srgbClr val="AEF9FF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3D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9746" y="-916243"/>
            <a:ext cx="4802830" cy="4558323"/>
          </a:xfrm>
          <a:custGeom>
            <a:avLst/>
            <a:gdLst/>
            <a:ahLst/>
            <a:cxnLst/>
            <a:rect l="l" t="t" r="r" b="b"/>
            <a:pathLst>
              <a:path w="4802830" h="4558323">
                <a:moveTo>
                  <a:pt x="0" y="0"/>
                </a:moveTo>
                <a:lnTo>
                  <a:pt x="4802830" y="0"/>
                </a:lnTo>
                <a:lnTo>
                  <a:pt x="4802830" y="4558322"/>
                </a:lnTo>
                <a:lnTo>
                  <a:pt x="0" y="4558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604917" y="6523652"/>
            <a:ext cx="4802830" cy="4558323"/>
          </a:xfrm>
          <a:custGeom>
            <a:avLst/>
            <a:gdLst/>
            <a:ahLst/>
            <a:cxnLst/>
            <a:rect l="l" t="t" r="r" b="b"/>
            <a:pathLst>
              <a:path w="4802830" h="4558323">
                <a:moveTo>
                  <a:pt x="0" y="0"/>
                </a:moveTo>
                <a:lnTo>
                  <a:pt x="4802830" y="0"/>
                </a:lnTo>
                <a:lnTo>
                  <a:pt x="4802830" y="4558322"/>
                </a:lnTo>
                <a:lnTo>
                  <a:pt x="0" y="4558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63D86"/>
            </a:solidFill>
            <a:ln w="19050" cap="sq">
              <a:solidFill>
                <a:srgbClr val="AEF9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274726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51669" y="2494449"/>
            <a:ext cx="7292331" cy="1400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39"/>
              </a:lnSpc>
            </a:pPr>
            <a:r>
              <a:rPr lang="en-US" sz="10762" spc="-312" dirty="0">
                <a:solidFill>
                  <a:srgbClr val="AEF9FF"/>
                </a:solidFill>
                <a:latin typeface="Anton"/>
                <a:ea typeface="Anton"/>
                <a:cs typeface="Anton"/>
                <a:sym typeface="Anton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61365" y="4367412"/>
            <a:ext cx="7591757" cy="1614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What is Data?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</a:rPr>
              <a:t>Personal data includes different types of information, such as name, email, location, phone number, and photos.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51669" y="6591300"/>
            <a:ext cx="6631748" cy="1589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sz="3200" i="1" dirty="0">
                <a:solidFill>
                  <a:schemeClr val="bg1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Why Privacy Matters?</a:t>
            </a:r>
            <a:endParaRPr lang="en-US" altLang="en-US" sz="3200" i="1" dirty="0">
              <a:solidFill>
                <a:schemeClr val="bg1"/>
              </a:solidFill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lnSpc>
                <a:spcPts val="2519"/>
              </a:lnSpc>
              <a:spcBef>
                <a:spcPct val="0"/>
              </a:spcBef>
            </a:pPr>
            <a:endParaRPr lang="en-US" sz="2000" dirty="0">
              <a:solidFill>
                <a:schemeClr val="bg1"/>
              </a:solidFill>
            </a:endParaRPr>
          </a:p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sz="2000" dirty="0">
                <a:solidFill>
                  <a:schemeClr val="bg1"/>
                </a:solidFill>
              </a:rPr>
              <a:t>Data privacy is important for protecting this personal information from misuse and for making sure people's rights and safety are respected in the digital world.</a:t>
            </a:r>
            <a:endParaRPr lang="en-US" spc="-52" dirty="0">
              <a:solidFill>
                <a:schemeClr val="bg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1026" name="Picture 2" descr="Why is data protection &amp; privacy so important in Information security?">
            <a:extLst>
              <a:ext uri="{FF2B5EF4-FFF2-40B4-BE49-F238E27FC236}">
                <a16:creationId xmlns:a16="http://schemas.microsoft.com/office/drawing/2014/main" id="{57A86898-3C15-D862-A514-612D84439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9" y="1105386"/>
            <a:ext cx="8085803" cy="815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rm Vector Art, Icons, and Graphics for Free Download">
            <a:extLst>
              <a:ext uri="{FF2B5EF4-FFF2-40B4-BE49-F238E27FC236}">
                <a16:creationId xmlns:a16="http://schemas.microsoft.com/office/drawing/2014/main" id="{85839C83-E155-E0D3-37CF-E5202CD5D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422" y="1087158"/>
            <a:ext cx="8069396" cy="816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3D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9746" y="-916243"/>
            <a:ext cx="4802830" cy="4558323"/>
          </a:xfrm>
          <a:custGeom>
            <a:avLst/>
            <a:gdLst/>
            <a:ahLst/>
            <a:cxnLst/>
            <a:rect l="l" t="t" r="r" b="b"/>
            <a:pathLst>
              <a:path w="4802830" h="4558323">
                <a:moveTo>
                  <a:pt x="0" y="0"/>
                </a:moveTo>
                <a:lnTo>
                  <a:pt x="4802830" y="0"/>
                </a:lnTo>
                <a:lnTo>
                  <a:pt x="4802830" y="4558322"/>
                </a:lnTo>
                <a:lnTo>
                  <a:pt x="0" y="4558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604917" y="6523652"/>
            <a:ext cx="4802830" cy="4558323"/>
          </a:xfrm>
          <a:custGeom>
            <a:avLst/>
            <a:gdLst/>
            <a:ahLst/>
            <a:cxnLst/>
            <a:rect l="l" t="t" r="r" b="b"/>
            <a:pathLst>
              <a:path w="4802830" h="4558323">
                <a:moveTo>
                  <a:pt x="0" y="0"/>
                </a:moveTo>
                <a:lnTo>
                  <a:pt x="4802830" y="0"/>
                </a:lnTo>
                <a:lnTo>
                  <a:pt x="4802830" y="4558322"/>
                </a:lnTo>
                <a:lnTo>
                  <a:pt x="0" y="4558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3615197" y="1023938"/>
            <a:ext cx="13644103" cy="0"/>
          </a:xfrm>
          <a:prstGeom prst="line">
            <a:avLst/>
          </a:prstGeom>
          <a:ln w="19050" cap="flat">
            <a:solidFill>
              <a:srgbClr val="AEF9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28700" y="9253537"/>
            <a:ext cx="14402285" cy="0"/>
          </a:xfrm>
          <a:prstGeom prst="line">
            <a:avLst/>
          </a:prstGeom>
          <a:ln w="19050" cap="flat">
            <a:solidFill>
              <a:srgbClr val="AEF9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7264062" y="1028700"/>
            <a:ext cx="0" cy="5993654"/>
          </a:xfrm>
          <a:prstGeom prst="line">
            <a:avLst/>
          </a:prstGeom>
          <a:ln w="19050" cap="flat">
            <a:solidFill>
              <a:srgbClr val="AEF9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>
            <a:off x="1023938" y="2746700"/>
            <a:ext cx="4762" cy="6506837"/>
          </a:xfrm>
          <a:prstGeom prst="line">
            <a:avLst/>
          </a:prstGeom>
          <a:ln w="19050" cap="flat">
            <a:solidFill>
              <a:srgbClr val="AEF9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ADBAFDCE-66CD-E4E7-AB1B-29D362F5880A}"/>
              </a:ext>
            </a:extLst>
          </p:cNvPr>
          <p:cNvSpPr txBox="1"/>
          <p:nvPr/>
        </p:nvSpPr>
        <p:spPr>
          <a:xfrm>
            <a:off x="8103823" y="2232516"/>
            <a:ext cx="8736377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39"/>
              </a:lnSpc>
            </a:pPr>
            <a:r>
              <a:rPr lang="en-US" sz="9600" spc="-312" dirty="0">
                <a:solidFill>
                  <a:srgbClr val="AEF9FF"/>
                </a:solidFill>
                <a:latin typeface="Anton"/>
                <a:ea typeface="Anton"/>
                <a:cs typeface="Anton"/>
                <a:sym typeface="Anton"/>
              </a:rPr>
              <a:t>What kind of data needs privacy? 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9A138A11-319B-A5E5-4140-91BC68B0710A}"/>
              </a:ext>
            </a:extLst>
          </p:cNvPr>
          <p:cNvSpPr txBox="1"/>
          <p:nvPr/>
        </p:nvSpPr>
        <p:spPr>
          <a:xfrm>
            <a:off x="8001000" y="5067300"/>
            <a:ext cx="8153400" cy="3124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999" spc="-86" dirty="0">
                <a:solidFill>
                  <a:schemeClr val="bg1"/>
                </a:solidFill>
                <a:latin typeface="Inter"/>
                <a:ea typeface="Inter"/>
              </a:rPr>
              <a:t>Contact Info (name, phone, email)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999" spc="-86" dirty="0">
                <a:solidFill>
                  <a:schemeClr val="bg1"/>
                </a:solidFill>
                <a:latin typeface="Inter"/>
                <a:ea typeface="Inter"/>
              </a:rPr>
              <a:t>Location (GPS, IP)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999" spc="-86" dirty="0">
                <a:solidFill>
                  <a:schemeClr val="bg1"/>
                </a:solidFill>
                <a:latin typeface="Inter"/>
                <a:ea typeface="Inter"/>
              </a:rPr>
              <a:t>Health &amp; Finance Data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999" spc="-86" dirty="0">
                <a:solidFill>
                  <a:schemeClr val="bg1"/>
                </a:solidFill>
                <a:latin typeface="Inter"/>
                <a:ea typeface="Inter"/>
              </a:rPr>
              <a:t>Browsing &amp; Shopping Activity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999" spc="-86" dirty="0">
                <a:solidFill>
                  <a:schemeClr val="bg1"/>
                </a:solidFill>
                <a:latin typeface="Inter"/>
                <a:ea typeface="Inter"/>
              </a:rPr>
              <a:t>Social Media Activity</a:t>
            </a:r>
          </a:p>
        </p:txBody>
      </p:sp>
      <p:pic>
        <p:nvPicPr>
          <p:cNvPr id="10" name="Picture 4" descr="Personal data security, cyber data security online concept illustration,  internet security or information privacy. flat vector illustration banner  and protection Stock Vector | Adobe Stock">
            <a:extLst>
              <a:ext uri="{FF2B5EF4-FFF2-40B4-BE49-F238E27FC236}">
                <a16:creationId xmlns:a16="http://schemas.microsoft.com/office/drawing/2014/main" id="{2C0D8539-BD8F-8819-FB77-F4CE709E4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7" r="11932"/>
          <a:stretch/>
        </p:blipFill>
        <p:spPr bwMode="auto">
          <a:xfrm>
            <a:off x="1023843" y="1028700"/>
            <a:ext cx="6738704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974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3D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9746" y="-916243"/>
            <a:ext cx="4802830" cy="4558323"/>
          </a:xfrm>
          <a:custGeom>
            <a:avLst/>
            <a:gdLst/>
            <a:ahLst/>
            <a:cxnLst/>
            <a:rect l="l" t="t" r="r" b="b"/>
            <a:pathLst>
              <a:path w="4802830" h="4558323">
                <a:moveTo>
                  <a:pt x="0" y="0"/>
                </a:moveTo>
                <a:lnTo>
                  <a:pt x="4802830" y="0"/>
                </a:lnTo>
                <a:lnTo>
                  <a:pt x="4802830" y="4558322"/>
                </a:lnTo>
                <a:lnTo>
                  <a:pt x="0" y="4558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604917" y="6523652"/>
            <a:ext cx="4802830" cy="4558323"/>
          </a:xfrm>
          <a:custGeom>
            <a:avLst/>
            <a:gdLst/>
            <a:ahLst/>
            <a:cxnLst/>
            <a:rect l="l" t="t" r="r" b="b"/>
            <a:pathLst>
              <a:path w="4802830" h="4558323">
                <a:moveTo>
                  <a:pt x="0" y="0"/>
                </a:moveTo>
                <a:lnTo>
                  <a:pt x="4802830" y="0"/>
                </a:lnTo>
                <a:lnTo>
                  <a:pt x="4802830" y="4558322"/>
                </a:lnTo>
                <a:lnTo>
                  <a:pt x="0" y="4558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3615197" y="1023938"/>
            <a:ext cx="13644103" cy="0"/>
          </a:xfrm>
          <a:prstGeom prst="line">
            <a:avLst/>
          </a:prstGeom>
          <a:ln w="19050" cap="flat">
            <a:solidFill>
              <a:srgbClr val="AEF9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28700" y="9253537"/>
            <a:ext cx="14402285" cy="0"/>
          </a:xfrm>
          <a:prstGeom prst="line">
            <a:avLst/>
          </a:prstGeom>
          <a:ln w="19050" cap="flat">
            <a:solidFill>
              <a:srgbClr val="AEF9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7264062" y="1028700"/>
            <a:ext cx="0" cy="5993654"/>
          </a:xfrm>
          <a:prstGeom prst="line">
            <a:avLst/>
          </a:prstGeom>
          <a:ln w="19050" cap="flat">
            <a:solidFill>
              <a:srgbClr val="AEF9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>
            <a:off x="1023938" y="2746700"/>
            <a:ext cx="4762" cy="6506837"/>
          </a:xfrm>
          <a:prstGeom prst="line">
            <a:avLst/>
          </a:prstGeom>
          <a:ln w="19050" cap="flat">
            <a:solidFill>
              <a:srgbClr val="AEF9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9F1D58BA-CB75-E644-5484-DF464A137A8A}"/>
              </a:ext>
            </a:extLst>
          </p:cNvPr>
          <p:cNvSpPr txBox="1"/>
          <p:nvPr/>
        </p:nvSpPr>
        <p:spPr>
          <a:xfrm>
            <a:off x="1369003" y="1181100"/>
            <a:ext cx="15922954" cy="1242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39"/>
              </a:lnSpc>
            </a:pPr>
            <a:r>
              <a:rPr lang="en-US" sz="7200" spc="-312" dirty="0">
                <a:solidFill>
                  <a:srgbClr val="AEF9FF"/>
                </a:solidFill>
                <a:latin typeface="Anton"/>
              </a:rPr>
              <a:t>Types of Personal Data Collected by Businesses</a:t>
            </a:r>
            <a:endParaRPr lang="en-US" sz="7200" spc="-312" dirty="0">
              <a:solidFill>
                <a:srgbClr val="AEF9FF"/>
              </a:solidFill>
              <a:latin typeface="Anton"/>
              <a:sym typeface="Anton"/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17DC9426-A1EA-3740-8A93-099F526F3F3A}"/>
              </a:ext>
            </a:extLst>
          </p:cNvPr>
          <p:cNvSpPr/>
          <p:nvPr/>
        </p:nvSpPr>
        <p:spPr>
          <a:xfrm>
            <a:off x="6400800" y="2991447"/>
            <a:ext cx="5486400" cy="5486400"/>
          </a:xfrm>
          <a:prstGeom prst="donut">
            <a:avLst>
              <a:gd name="adj" fmla="val 17000"/>
            </a:avLst>
          </a:prstGeom>
          <a:solidFill>
            <a:srgbClr val="AE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8E2C7CB6-79F8-965B-A3FD-433C3A3210A5}"/>
              </a:ext>
            </a:extLst>
          </p:cNvPr>
          <p:cNvSpPr/>
          <p:nvPr/>
        </p:nvSpPr>
        <p:spPr>
          <a:xfrm>
            <a:off x="6398810" y="2991447"/>
            <a:ext cx="5486400" cy="5486400"/>
          </a:xfrm>
          <a:prstGeom prst="blockArc">
            <a:avLst>
              <a:gd name="adj1" fmla="val 10800000"/>
              <a:gd name="adj2" fmla="val 17876149"/>
              <a:gd name="adj3" fmla="val 1723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>
            <a:extLst>
              <a:ext uri="{FF2B5EF4-FFF2-40B4-BE49-F238E27FC236}">
                <a16:creationId xmlns:a16="http://schemas.microsoft.com/office/drawing/2014/main" id="{A38F0198-87C3-E92C-F691-C5ED5A4AE5C2}"/>
              </a:ext>
            </a:extLst>
          </p:cNvPr>
          <p:cNvSpPr/>
          <p:nvPr/>
        </p:nvSpPr>
        <p:spPr>
          <a:xfrm rot="14594053">
            <a:off x="6400800" y="2991447"/>
            <a:ext cx="5486400" cy="5486400"/>
          </a:xfrm>
          <a:prstGeom prst="blockArc">
            <a:avLst>
              <a:gd name="adj1" fmla="val 13675934"/>
              <a:gd name="adj2" fmla="val 17876149"/>
              <a:gd name="adj3" fmla="val 1723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>
            <a:extLst>
              <a:ext uri="{FF2B5EF4-FFF2-40B4-BE49-F238E27FC236}">
                <a16:creationId xmlns:a16="http://schemas.microsoft.com/office/drawing/2014/main" id="{C89C93D2-800B-49BF-C429-59C18D4425EC}"/>
              </a:ext>
            </a:extLst>
          </p:cNvPr>
          <p:cNvSpPr/>
          <p:nvPr/>
        </p:nvSpPr>
        <p:spPr>
          <a:xfrm rot="10430798">
            <a:off x="6400800" y="2991447"/>
            <a:ext cx="5486400" cy="5486400"/>
          </a:xfrm>
          <a:prstGeom prst="blockArc">
            <a:avLst>
              <a:gd name="adj1" fmla="val 14490637"/>
              <a:gd name="adj2" fmla="val 17876149"/>
              <a:gd name="adj3" fmla="val 17235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>
            <a:extLst>
              <a:ext uri="{FF2B5EF4-FFF2-40B4-BE49-F238E27FC236}">
                <a16:creationId xmlns:a16="http://schemas.microsoft.com/office/drawing/2014/main" id="{954BF7BD-A803-1B50-ADFE-32DE422DB754}"/>
              </a:ext>
            </a:extLst>
          </p:cNvPr>
          <p:cNvSpPr/>
          <p:nvPr/>
        </p:nvSpPr>
        <p:spPr>
          <a:xfrm rot="7100820">
            <a:off x="6400800" y="2991447"/>
            <a:ext cx="5486400" cy="5486400"/>
          </a:xfrm>
          <a:prstGeom prst="blockArc">
            <a:avLst>
              <a:gd name="adj1" fmla="val 14490637"/>
              <a:gd name="adj2" fmla="val 17876149"/>
              <a:gd name="adj3" fmla="val 17235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Block Arc 21">
            <a:extLst>
              <a:ext uri="{FF2B5EF4-FFF2-40B4-BE49-F238E27FC236}">
                <a16:creationId xmlns:a16="http://schemas.microsoft.com/office/drawing/2014/main" id="{29E392C0-06F5-DA23-5E35-F9D0A47CCB6B}"/>
              </a:ext>
            </a:extLst>
          </p:cNvPr>
          <p:cNvSpPr/>
          <p:nvPr/>
        </p:nvSpPr>
        <p:spPr>
          <a:xfrm rot="3742113">
            <a:off x="6400800" y="2991447"/>
            <a:ext cx="5486400" cy="5486400"/>
          </a:xfrm>
          <a:prstGeom prst="blockArc">
            <a:avLst>
              <a:gd name="adj1" fmla="val 16038614"/>
              <a:gd name="adj2" fmla="val 17876149"/>
              <a:gd name="adj3" fmla="val 1723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lock Arc 22">
            <a:extLst>
              <a:ext uri="{FF2B5EF4-FFF2-40B4-BE49-F238E27FC236}">
                <a16:creationId xmlns:a16="http://schemas.microsoft.com/office/drawing/2014/main" id="{D73200F9-05C6-FE1E-6042-D5C0DD088F46}"/>
              </a:ext>
            </a:extLst>
          </p:cNvPr>
          <p:cNvSpPr/>
          <p:nvPr/>
        </p:nvSpPr>
        <p:spPr>
          <a:xfrm rot="1817181">
            <a:off x="6400800" y="2991447"/>
            <a:ext cx="5486400" cy="5486400"/>
          </a:xfrm>
          <a:prstGeom prst="blockArc">
            <a:avLst>
              <a:gd name="adj1" fmla="val 16038614"/>
              <a:gd name="adj2" fmla="val 18037447"/>
              <a:gd name="adj3" fmla="val 168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28CA434-9314-AE18-F3BB-EDA83F0A5DE7}"/>
              </a:ext>
            </a:extLst>
          </p:cNvPr>
          <p:cNvSpPr/>
          <p:nvPr/>
        </p:nvSpPr>
        <p:spPr>
          <a:xfrm>
            <a:off x="5642528" y="3687846"/>
            <a:ext cx="1722014" cy="587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  <a:reflection blurRad="6350" stA="50000" endA="300" endPos="55500" dist="50800" dir="5400000" sy="-100000" algn="bl" rotWithShape="0"/>
          </a:effectLst>
          <a:scene3d>
            <a:camera prst="perspectiveRelaxedModerately">
              <a:rot lat="16615821" lon="2761088" rev="18877721"/>
            </a:camera>
            <a:lightRig rig="threePt" dir="t"/>
          </a:scene3d>
          <a:sp3d extrusionH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C812341-FD55-D875-5761-984E6F018A19}"/>
              </a:ext>
            </a:extLst>
          </p:cNvPr>
          <p:cNvSpPr/>
          <p:nvPr/>
        </p:nvSpPr>
        <p:spPr>
          <a:xfrm>
            <a:off x="5288122" y="6645020"/>
            <a:ext cx="1786988" cy="587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  <a:reflection blurRad="6350" stA="50000" endA="300" endPos="55500" dist="50800" dir="5400000" sy="-100000" algn="bl" rotWithShape="0"/>
          </a:effectLst>
          <a:scene3d>
            <a:camera prst="perspectiveRelaxedModerately">
              <a:rot lat="16615821" lon="2761088" rev="18877721"/>
            </a:camera>
            <a:lightRig rig="threePt" dir="t"/>
          </a:scene3d>
          <a:sp3d extrusionH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ECDFF33-8195-6311-3E9E-0871F4ADF9F5}"/>
              </a:ext>
            </a:extLst>
          </p:cNvPr>
          <p:cNvSpPr/>
          <p:nvPr/>
        </p:nvSpPr>
        <p:spPr>
          <a:xfrm>
            <a:off x="9718975" y="8073631"/>
            <a:ext cx="2015825" cy="587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  <a:reflection blurRad="6350" stA="50000" endA="300" endPos="55500" dist="50800" dir="5400000" sy="-100000" algn="bl" rotWithShape="0"/>
          </a:effectLst>
          <a:scene3d>
            <a:camera prst="perspectiveRelaxedModerately">
              <a:rot lat="16615821" lon="2761088" rev="18877721"/>
            </a:camera>
            <a:lightRig rig="threePt" dir="t"/>
          </a:scene3d>
          <a:sp3d extrusionH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4F2DDFA-FAA5-02D5-9F5B-86C7CC13EF2B}"/>
              </a:ext>
            </a:extLst>
          </p:cNvPr>
          <p:cNvSpPr/>
          <p:nvPr/>
        </p:nvSpPr>
        <p:spPr>
          <a:xfrm>
            <a:off x="10984053" y="6555001"/>
            <a:ext cx="1765175" cy="587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  <a:reflection blurRad="6350" stA="50000" endA="300" endPos="55500" dist="50800" dir="5400000" sy="-100000" algn="bl" rotWithShape="0"/>
          </a:effectLst>
          <a:scene3d>
            <a:camera prst="perspectiveRelaxedModerately">
              <a:rot lat="16615821" lon="2761088" rev="18877721"/>
            </a:camera>
            <a:lightRig rig="threePt" dir="t"/>
          </a:scene3d>
          <a:sp3d extrusionH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B2A2003-06D4-098D-F04F-90BE6FC18BEB}"/>
              </a:ext>
            </a:extLst>
          </p:cNvPr>
          <p:cNvSpPr/>
          <p:nvPr/>
        </p:nvSpPr>
        <p:spPr>
          <a:xfrm>
            <a:off x="11433778" y="4940925"/>
            <a:ext cx="1566100" cy="587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  <a:reflection blurRad="6350" stA="50000" endA="300" endPos="55500" dist="50800" dir="5400000" sy="-100000" algn="bl" rotWithShape="0"/>
          </a:effectLst>
          <a:scene3d>
            <a:camera prst="perspectiveRelaxedModerately">
              <a:rot lat="16615821" lon="2761088" rev="18877721"/>
            </a:camera>
            <a:lightRig rig="threePt" dir="t"/>
          </a:scene3d>
          <a:sp3d extrusionH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CF3A457-83B7-1EBB-B3FF-D2B58EFFE0DA}"/>
              </a:ext>
            </a:extLst>
          </p:cNvPr>
          <p:cNvSpPr/>
          <p:nvPr/>
        </p:nvSpPr>
        <p:spPr>
          <a:xfrm>
            <a:off x="10719677" y="3687846"/>
            <a:ext cx="1722014" cy="587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  <a:reflection blurRad="6350" stA="50000" endA="300" endPos="55500" dist="50800" dir="5400000" sy="-100000" algn="bl" rotWithShape="0"/>
          </a:effectLst>
          <a:scene3d>
            <a:camera prst="perspectiveRelaxedModerately">
              <a:rot lat="16615821" lon="2761088" rev="18877721"/>
            </a:camera>
            <a:lightRig rig="threePt" dir="t"/>
          </a:scene3d>
          <a:sp3d extrusionH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2E92B3-F575-84A8-1379-27CC1E4ED0D9}"/>
              </a:ext>
            </a:extLst>
          </p:cNvPr>
          <p:cNvSpPr txBox="1"/>
          <p:nvPr/>
        </p:nvSpPr>
        <p:spPr>
          <a:xfrm>
            <a:off x="5721055" y="3299587"/>
            <a:ext cx="8321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nton" pitchFamily="2" charset="0"/>
              </a:rPr>
              <a:t>30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5139AD-F105-AD31-87BE-6141105EF177}"/>
              </a:ext>
            </a:extLst>
          </p:cNvPr>
          <p:cNvSpPr txBox="1"/>
          <p:nvPr/>
        </p:nvSpPr>
        <p:spPr>
          <a:xfrm>
            <a:off x="6328862" y="3520382"/>
            <a:ext cx="64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nton" pitchFamily="2" charset="0"/>
              </a:rPr>
              <a:t>%</a:t>
            </a:r>
            <a:endParaRPr lang="en-US" sz="4400" dirty="0">
              <a:solidFill>
                <a:schemeClr val="bg1"/>
              </a:solidFill>
              <a:latin typeface="Anton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8F4996-23F0-E8C2-116D-1161E1790797}"/>
              </a:ext>
            </a:extLst>
          </p:cNvPr>
          <p:cNvSpPr txBox="1"/>
          <p:nvPr/>
        </p:nvSpPr>
        <p:spPr>
          <a:xfrm>
            <a:off x="5304575" y="6216989"/>
            <a:ext cx="8321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nton" pitchFamily="2" charset="0"/>
              </a:rPr>
              <a:t>20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8FF564-C590-A5C0-5105-A85AD43F4AEC}"/>
              </a:ext>
            </a:extLst>
          </p:cNvPr>
          <p:cNvSpPr txBox="1"/>
          <p:nvPr/>
        </p:nvSpPr>
        <p:spPr>
          <a:xfrm>
            <a:off x="5912382" y="6437784"/>
            <a:ext cx="64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nton" pitchFamily="2" charset="0"/>
              </a:rPr>
              <a:t>%</a:t>
            </a:r>
            <a:endParaRPr lang="en-US" sz="4400" dirty="0">
              <a:solidFill>
                <a:schemeClr val="bg1"/>
              </a:solidFill>
              <a:latin typeface="Anton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F1CBC6-E2BB-7FD3-C078-11B83675CF30}"/>
              </a:ext>
            </a:extLst>
          </p:cNvPr>
          <p:cNvSpPr txBox="1"/>
          <p:nvPr/>
        </p:nvSpPr>
        <p:spPr>
          <a:xfrm>
            <a:off x="10745754" y="7715847"/>
            <a:ext cx="8321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nton" pitchFamily="2" charset="0"/>
              </a:rPr>
              <a:t>15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A3D571-BA4D-9164-EB6D-4C760C23F68B}"/>
              </a:ext>
            </a:extLst>
          </p:cNvPr>
          <p:cNvSpPr txBox="1"/>
          <p:nvPr/>
        </p:nvSpPr>
        <p:spPr>
          <a:xfrm>
            <a:off x="11220211" y="7936642"/>
            <a:ext cx="64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nton" pitchFamily="2" charset="0"/>
              </a:rPr>
              <a:t>%</a:t>
            </a:r>
            <a:endParaRPr lang="en-US" sz="4400" dirty="0">
              <a:solidFill>
                <a:schemeClr val="bg1"/>
              </a:solidFill>
              <a:latin typeface="Anton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EAA342-5AAB-4836-69BE-F1B948493E53}"/>
              </a:ext>
            </a:extLst>
          </p:cNvPr>
          <p:cNvSpPr txBox="1"/>
          <p:nvPr/>
        </p:nvSpPr>
        <p:spPr>
          <a:xfrm>
            <a:off x="11849082" y="6096294"/>
            <a:ext cx="8321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nton" pitchFamily="2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F4C592-AD3C-753F-8FD7-8536D6F5FBF3}"/>
              </a:ext>
            </a:extLst>
          </p:cNvPr>
          <p:cNvSpPr txBox="1"/>
          <p:nvPr/>
        </p:nvSpPr>
        <p:spPr>
          <a:xfrm>
            <a:off x="12323539" y="6317089"/>
            <a:ext cx="64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nton" pitchFamily="2" charset="0"/>
              </a:rPr>
              <a:t>%</a:t>
            </a:r>
            <a:endParaRPr lang="en-US" sz="4400" dirty="0">
              <a:solidFill>
                <a:schemeClr val="bg1"/>
              </a:solidFill>
              <a:latin typeface="Anton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539474-211F-C5EF-9EE1-F3A8851385F2}"/>
              </a:ext>
            </a:extLst>
          </p:cNvPr>
          <p:cNvSpPr txBox="1"/>
          <p:nvPr/>
        </p:nvSpPr>
        <p:spPr>
          <a:xfrm>
            <a:off x="11983606" y="4496307"/>
            <a:ext cx="8321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nton" pitchFamily="2" charset="0"/>
              </a:rPr>
              <a:t>10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C935BF-385A-DF83-C09F-F39A0D59559F}"/>
              </a:ext>
            </a:extLst>
          </p:cNvPr>
          <p:cNvSpPr txBox="1"/>
          <p:nvPr/>
        </p:nvSpPr>
        <p:spPr>
          <a:xfrm>
            <a:off x="12458063" y="4717102"/>
            <a:ext cx="64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nton" pitchFamily="2" charset="0"/>
              </a:rPr>
              <a:t>%</a:t>
            </a:r>
            <a:endParaRPr lang="en-US" sz="4400" dirty="0">
              <a:solidFill>
                <a:schemeClr val="bg1"/>
              </a:solidFill>
              <a:latin typeface="Anton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D1B114-9205-201A-2723-1BA5C0F23E19}"/>
              </a:ext>
            </a:extLst>
          </p:cNvPr>
          <p:cNvSpPr txBox="1"/>
          <p:nvPr/>
        </p:nvSpPr>
        <p:spPr>
          <a:xfrm>
            <a:off x="11469383" y="3276825"/>
            <a:ext cx="8321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nton" pitchFamily="2" charset="0"/>
              </a:rPr>
              <a:t>10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EE21E4-17EB-3329-3E2A-C516C4E4D1F2}"/>
              </a:ext>
            </a:extLst>
          </p:cNvPr>
          <p:cNvSpPr txBox="1"/>
          <p:nvPr/>
        </p:nvSpPr>
        <p:spPr>
          <a:xfrm>
            <a:off x="11943840" y="3497620"/>
            <a:ext cx="64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nton" pitchFamily="2" charset="0"/>
              </a:rPr>
              <a:t>%</a:t>
            </a:r>
            <a:endParaRPr lang="en-US" sz="4400" dirty="0">
              <a:solidFill>
                <a:schemeClr val="bg1"/>
              </a:solidFill>
              <a:latin typeface="Anton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C88C27-8A58-7C3A-8A4B-64225B89E40C}"/>
              </a:ext>
            </a:extLst>
          </p:cNvPr>
          <p:cNvSpPr txBox="1"/>
          <p:nvPr/>
        </p:nvSpPr>
        <p:spPr>
          <a:xfrm>
            <a:off x="3391852" y="3425659"/>
            <a:ext cx="205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Anton" pitchFamily="2" charset="0"/>
              </a:rPr>
              <a:t>Information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2EA860-09FB-520C-FC97-2DC409A7A630}"/>
              </a:ext>
            </a:extLst>
          </p:cNvPr>
          <p:cNvSpPr txBox="1"/>
          <p:nvPr/>
        </p:nvSpPr>
        <p:spPr>
          <a:xfrm>
            <a:off x="2290762" y="6414270"/>
            <a:ext cx="2834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Anton" pitchFamily="2" charset="0"/>
              </a:rPr>
              <a:t>Browsing Behavior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1B3274-FA8C-D476-C28E-F7C6E3A81EE0}"/>
              </a:ext>
            </a:extLst>
          </p:cNvPr>
          <p:cNvSpPr txBox="1"/>
          <p:nvPr/>
        </p:nvSpPr>
        <p:spPr>
          <a:xfrm>
            <a:off x="11813450" y="8111299"/>
            <a:ext cx="205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nton" pitchFamily="2" charset="0"/>
              </a:rPr>
              <a:t>Location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86C232-622D-571A-3FD4-3264B35B9B14}"/>
              </a:ext>
            </a:extLst>
          </p:cNvPr>
          <p:cNvSpPr txBox="1"/>
          <p:nvPr/>
        </p:nvSpPr>
        <p:spPr>
          <a:xfrm>
            <a:off x="13006979" y="6187382"/>
            <a:ext cx="2842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nton" pitchFamily="2" charset="0"/>
              </a:rPr>
              <a:t>Purchase History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207C051-1EB2-364B-1BBC-EFC790D4B67C}"/>
              </a:ext>
            </a:extLst>
          </p:cNvPr>
          <p:cNvSpPr txBox="1"/>
          <p:nvPr/>
        </p:nvSpPr>
        <p:spPr>
          <a:xfrm>
            <a:off x="13090370" y="4684046"/>
            <a:ext cx="2842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nton" pitchFamily="2" charset="0"/>
              </a:rPr>
              <a:t>Social Media Activity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5098729-AAB6-B5DB-20FB-AC32F6E77A99}"/>
              </a:ext>
            </a:extLst>
          </p:cNvPr>
          <p:cNvSpPr txBox="1"/>
          <p:nvPr/>
        </p:nvSpPr>
        <p:spPr>
          <a:xfrm>
            <a:off x="12473579" y="3388745"/>
            <a:ext cx="3459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nton" pitchFamily="2" charset="0"/>
              </a:rPr>
              <a:t>Health and Sensitive Data</a:t>
            </a:r>
          </a:p>
        </p:txBody>
      </p:sp>
    </p:spTree>
    <p:extLst>
      <p:ext uri="{BB962C8B-B14F-4D97-AF65-F5344CB8AC3E}">
        <p14:creationId xmlns:p14="http://schemas.microsoft.com/office/powerpoint/2010/main" val="2018035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3D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9746" y="-916243"/>
            <a:ext cx="4802830" cy="4558323"/>
          </a:xfrm>
          <a:custGeom>
            <a:avLst/>
            <a:gdLst/>
            <a:ahLst/>
            <a:cxnLst/>
            <a:rect l="l" t="t" r="r" b="b"/>
            <a:pathLst>
              <a:path w="4802830" h="4558323">
                <a:moveTo>
                  <a:pt x="0" y="0"/>
                </a:moveTo>
                <a:lnTo>
                  <a:pt x="4802830" y="0"/>
                </a:lnTo>
                <a:lnTo>
                  <a:pt x="4802830" y="4558322"/>
                </a:lnTo>
                <a:lnTo>
                  <a:pt x="0" y="45583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604917" y="6523652"/>
            <a:ext cx="4802830" cy="4558323"/>
          </a:xfrm>
          <a:custGeom>
            <a:avLst/>
            <a:gdLst/>
            <a:ahLst/>
            <a:cxnLst/>
            <a:rect l="l" t="t" r="r" b="b"/>
            <a:pathLst>
              <a:path w="4802830" h="4558323">
                <a:moveTo>
                  <a:pt x="0" y="0"/>
                </a:moveTo>
                <a:lnTo>
                  <a:pt x="4802830" y="0"/>
                </a:lnTo>
                <a:lnTo>
                  <a:pt x="4802830" y="4558322"/>
                </a:lnTo>
                <a:lnTo>
                  <a:pt x="0" y="45583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16230600" cy="8915400"/>
            <a:chOff x="0" y="0"/>
            <a:chExt cx="4274726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63D86"/>
            </a:solidFill>
            <a:ln w="19050" cap="sq">
              <a:solidFill>
                <a:srgbClr val="AEF9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274726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842525" y="1523802"/>
            <a:ext cx="13966819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39"/>
              </a:lnSpc>
            </a:pPr>
            <a:r>
              <a:rPr lang="en-US" sz="9600" b="1" kern="0" spc="-312" dirty="0">
                <a:solidFill>
                  <a:srgbClr val="AEF9FF"/>
                </a:solidFill>
                <a:effectLst/>
                <a:latin typeface="Bahnschrift Ligh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Data </a:t>
            </a:r>
            <a:r>
              <a:rPr lang="en-US" sz="9600" b="1" kern="0" spc="-312" dirty="0">
                <a:solidFill>
                  <a:srgbClr val="AEF9FF"/>
                </a:solidFill>
                <a:latin typeface="Bahnschrift Ligh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Regulations &amp; Laws</a:t>
            </a:r>
            <a:endParaRPr lang="en-US" sz="9600" spc="-312" dirty="0">
              <a:solidFill>
                <a:srgbClr val="AEF9FF"/>
              </a:solidFill>
              <a:latin typeface="Bahnschrift Light" panose="020B0502040204020203" pitchFamily="34" charset="0"/>
              <a:ea typeface="Anton"/>
              <a:cs typeface="Anton"/>
              <a:sym typeface="Anto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95400" y="3376206"/>
            <a:ext cx="5350206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spc="-86" dirty="0">
                <a:solidFill>
                  <a:srgbClr val="AEF9FF"/>
                </a:solidFill>
                <a:latin typeface="Inter"/>
                <a:ea typeface="Inter"/>
                <a:cs typeface="Inter"/>
                <a:sym typeface="Inter"/>
              </a:rPr>
              <a:t>What is Regulation &amp; Laws?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0524" y="3912654"/>
            <a:ext cx="8214476" cy="468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2300" b="1" spc="-52" dirty="0">
                <a:solidFill>
                  <a:srgbClr val="AEF9FF"/>
                </a:solidFill>
                <a:latin typeface="Inter Light"/>
                <a:ea typeface="Inter Light"/>
              </a:rPr>
              <a:t>Regulation means official rules made by the government or law. </a:t>
            </a:r>
            <a:endParaRPr lang="en-US" sz="2300" b="1" spc="-52" dirty="0">
              <a:solidFill>
                <a:srgbClr val="AEF9FF"/>
              </a:solidFill>
              <a:latin typeface="Inter Light"/>
              <a:ea typeface="Inter Light"/>
              <a:sym typeface="Inter Light"/>
            </a:endParaRPr>
          </a:p>
        </p:txBody>
      </p:sp>
      <p:pic>
        <p:nvPicPr>
          <p:cNvPr id="5122" name="Picture 2" descr="Regulation vs Legislation – How Do They Differ?">
            <a:extLst>
              <a:ext uri="{FF2B5EF4-FFF2-40B4-BE49-F238E27FC236}">
                <a16:creationId xmlns:a16="http://schemas.microsoft.com/office/drawing/2014/main" id="{F802BB05-42D3-8D41-7974-D8887AF94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2933699"/>
            <a:ext cx="7563611" cy="701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14D55E-3A3D-A1F7-33C4-3BBA8DDA7760}"/>
              </a:ext>
            </a:extLst>
          </p:cNvPr>
          <p:cNvCxnSpPr/>
          <p:nvPr/>
        </p:nvCxnSpPr>
        <p:spPr>
          <a:xfrm>
            <a:off x="1028700" y="2933700"/>
            <a:ext cx="16212311" cy="0"/>
          </a:xfrm>
          <a:prstGeom prst="line">
            <a:avLst/>
          </a:prstGeom>
          <a:ln>
            <a:solidFill>
              <a:srgbClr val="AEF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A51E6AC-113E-EE99-89BC-6BA1491E3A86}"/>
              </a:ext>
            </a:extLst>
          </p:cNvPr>
          <p:cNvSpPr txBox="1"/>
          <p:nvPr/>
        </p:nvSpPr>
        <p:spPr>
          <a:xfrm>
            <a:off x="1196224" y="4400550"/>
            <a:ext cx="3691523" cy="5611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2300" b="1" spc="-52" dirty="0">
                <a:solidFill>
                  <a:srgbClr val="AEF9FF"/>
                </a:solidFill>
                <a:latin typeface="Inter Light"/>
                <a:ea typeface="Inter Light"/>
              </a:rPr>
              <a:t>These rules tell companies: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CE4319-5A56-D30A-7C60-7B90970F484D}"/>
              </a:ext>
            </a:extLst>
          </p:cNvPr>
          <p:cNvSpPr txBox="1"/>
          <p:nvPr/>
        </p:nvSpPr>
        <p:spPr>
          <a:xfrm>
            <a:off x="1129220" y="4937183"/>
            <a:ext cx="8582414" cy="51475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b="1" spc="-52" dirty="0">
                <a:solidFill>
                  <a:srgbClr val="AEF9FF"/>
                </a:solidFill>
                <a:latin typeface="Inter Light"/>
                <a:ea typeface="Inter Light"/>
              </a:rPr>
              <a:t>Data Collection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b="1" spc="-52" dirty="0">
                <a:solidFill>
                  <a:srgbClr val="AEF9FF"/>
                </a:solidFill>
                <a:latin typeface="Inter Light"/>
                <a:ea typeface="Inter Light"/>
              </a:rPr>
              <a:t>Data Usage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b="1" spc="-52" dirty="0">
                <a:solidFill>
                  <a:srgbClr val="AEF9FF"/>
                </a:solidFill>
                <a:latin typeface="Inter Light"/>
                <a:ea typeface="Inter Light"/>
              </a:rPr>
              <a:t>Consent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b="1" spc="-52" dirty="0">
                <a:solidFill>
                  <a:srgbClr val="AEF9FF"/>
                </a:solidFill>
                <a:latin typeface="Inter Light"/>
                <a:ea typeface="Inter Light"/>
              </a:rPr>
              <a:t>Security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b="1" spc="-52" dirty="0">
                <a:solidFill>
                  <a:srgbClr val="AEF9FF"/>
                </a:solidFill>
                <a:latin typeface="Inter Light"/>
                <a:ea typeface="Inter Light"/>
              </a:rPr>
              <a:t>Data Breach Notification  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2300" b="1" spc="-52" dirty="0">
                <a:solidFill>
                  <a:srgbClr val="AEF9FF"/>
                </a:solidFill>
                <a:latin typeface="Inter Light"/>
                <a:ea typeface="Inter Light"/>
              </a:rPr>
              <a:t>Some key regulatory frameworks include: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b="1" spc="-52" dirty="0">
                <a:solidFill>
                  <a:srgbClr val="AEF9FF"/>
                </a:solidFill>
                <a:latin typeface="Inter Light"/>
                <a:ea typeface="Inter Light"/>
              </a:rPr>
              <a:t> GDPR (General Data Protection Regulation) in Europe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b="1" spc="-52" dirty="0">
                <a:solidFill>
                  <a:srgbClr val="AEF9FF"/>
                </a:solidFill>
                <a:latin typeface="Inter Light"/>
                <a:ea typeface="Inter Light"/>
              </a:rPr>
              <a:t>CCPA (California Consumer Privacy Act) in the U.S. 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b="1" spc="-52" dirty="0">
                <a:solidFill>
                  <a:srgbClr val="AEF9FF"/>
                </a:solidFill>
                <a:latin typeface="Inter Light"/>
                <a:ea typeface="Inter Light"/>
              </a:rPr>
              <a:t>DPDP Act (2023) (Digital Personal Data Protection Act) : in India</a:t>
            </a:r>
            <a:endParaRPr lang="en-US" sz="2300" b="1" spc="-52" dirty="0">
              <a:solidFill>
                <a:srgbClr val="AEF9FF"/>
              </a:solidFill>
              <a:latin typeface="Inter Light"/>
              <a:ea typeface="Inter Light"/>
              <a:sym typeface="Inter Light"/>
            </a:endParaRPr>
          </a:p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97A17F-F3B7-EC0F-4654-D8F87E3E8A7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2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2AED7-BC5C-337C-3212-893421DB528F}"/>
              </a:ext>
            </a:extLst>
          </p:cNvPr>
          <p:cNvSpPr txBox="1"/>
          <p:nvPr/>
        </p:nvSpPr>
        <p:spPr>
          <a:xfrm>
            <a:off x="11049000" y="18837"/>
            <a:ext cx="842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7200" spc="-312" dirty="0">
                <a:solidFill>
                  <a:srgbClr val="AEF9FF"/>
                </a:solidFill>
                <a:latin typeface="Anton"/>
              </a:rPr>
              <a:t>Advantages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AE0CB4-5A3C-52DD-BB9E-988E42F7BC69}"/>
              </a:ext>
            </a:extLst>
          </p:cNvPr>
          <p:cNvGrpSpPr/>
          <p:nvPr/>
        </p:nvGrpSpPr>
        <p:grpSpPr>
          <a:xfrm>
            <a:off x="-4495800" y="-742950"/>
            <a:ext cx="13289973" cy="11772900"/>
            <a:chOff x="-4495800" y="-742950"/>
            <a:chExt cx="13289973" cy="11772900"/>
          </a:xfrm>
        </p:grpSpPr>
        <p:sp useBgFill="1">
          <p:nvSpPr>
            <p:cNvPr id="3" name="Flowchart: Summing Junction 2">
              <a:extLst>
                <a:ext uri="{FF2B5EF4-FFF2-40B4-BE49-F238E27FC236}">
                  <a16:creationId xmlns:a16="http://schemas.microsoft.com/office/drawing/2014/main" id="{D259CAFD-9D9B-212D-85DD-8BB8B5B04F0F}"/>
                </a:ext>
              </a:extLst>
            </p:cNvPr>
            <p:cNvSpPr/>
            <p:nvPr/>
          </p:nvSpPr>
          <p:spPr>
            <a:xfrm>
              <a:off x="-4191000" y="-742950"/>
              <a:ext cx="12192000" cy="11772900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503FAC-767E-3C56-99FA-B7B95FEC865F}"/>
                </a:ext>
              </a:extLst>
            </p:cNvPr>
            <p:cNvSpPr txBox="1"/>
            <p:nvPr/>
          </p:nvSpPr>
          <p:spPr>
            <a:xfrm>
              <a:off x="3383973" y="4085774"/>
              <a:ext cx="5410200" cy="2679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3600" b="1" dirty="0">
                <a:solidFill>
                  <a:schemeClr val="bg1"/>
                </a:solidFill>
                <a:effectLst/>
                <a:latin typeface="Arial Black" panose="020B0A04020102020204" pitchFamily="34" charset="0"/>
              </a:endParaRPr>
            </a:p>
            <a:p>
              <a:pPr marR="0" lvl="1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effectLst/>
                  <a:latin typeface="Arial Black" panose="020B0A040201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Protects</a:t>
              </a:r>
            </a:p>
            <a:p>
              <a:pPr marR="0" lvl="1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effectLst/>
                  <a:latin typeface="Arial Black" panose="020B0A040201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 users</a:t>
              </a:r>
            </a:p>
            <a:p>
              <a:pPr algn="ctr"/>
              <a:endParaRPr lang="en-US" sz="36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34A3CB-8705-3913-5232-54E583B75EE4}"/>
                </a:ext>
              </a:extLst>
            </p:cNvPr>
            <p:cNvSpPr txBox="1"/>
            <p:nvPr/>
          </p:nvSpPr>
          <p:spPr>
            <a:xfrm>
              <a:off x="-786246" y="448006"/>
              <a:ext cx="54102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Increases transparency</a:t>
              </a:r>
            </a:p>
            <a:p>
              <a:endParaRPr lang="en-US" sz="36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85D7A6-D7A9-E885-84FE-18160EA4068A}"/>
                </a:ext>
              </a:extLst>
            </p:cNvPr>
            <p:cNvSpPr txBox="1"/>
            <p:nvPr/>
          </p:nvSpPr>
          <p:spPr>
            <a:xfrm rot="10800000">
              <a:off x="-800100" y="8584697"/>
              <a:ext cx="5410200" cy="124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lang="en-US" sz="3600" b="1" kern="1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endParaRPr>
            </a:p>
            <a:p>
              <a:pPr marR="0" lvl="1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Builds trust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557393-F433-7E14-0CD6-0AF9C9E1618C}"/>
                </a:ext>
              </a:extLst>
            </p:cNvPr>
            <p:cNvSpPr txBox="1"/>
            <p:nvPr/>
          </p:nvSpPr>
          <p:spPr>
            <a:xfrm>
              <a:off x="-4495800" y="4420225"/>
              <a:ext cx="46620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Avoids legal problems</a:t>
              </a:r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76A58562-101E-FE07-A876-14D9E9AE7242}"/>
                </a:ext>
              </a:extLst>
            </p:cNvPr>
            <p:cNvSpPr/>
            <p:nvPr/>
          </p:nvSpPr>
          <p:spPr>
            <a:xfrm>
              <a:off x="-512617" y="2765676"/>
              <a:ext cx="5010150" cy="4755647"/>
            </a:xfrm>
            <a:prstGeom prst="ellipse">
              <a:avLst/>
            </a:prstGeom>
            <a:ln>
              <a:noFill/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380E65-A4DA-4F43-C519-F27EFF7BDE9F}"/>
              </a:ext>
            </a:extLst>
          </p:cNvPr>
          <p:cNvSpPr/>
          <p:nvPr/>
        </p:nvSpPr>
        <p:spPr>
          <a:xfrm>
            <a:off x="8305800" y="4085774"/>
            <a:ext cx="9829800" cy="212452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88600A-C924-E0E9-ACB8-CA5E6418929E}"/>
              </a:ext>
            </a:extLst>
          </p:cNvPr>
          <p:cNvSpPr txBox="1"/>
          <p:nvPr/>
        </p:nvSpPr>
        <p:spPr>
          <a:xfrm>
            <a:off x="8288483" y="4149912"/>
            <a:ext cx="9770917" cy="8584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sz="3600" spc="-86" dirty="0">
                <a:solidFill>
                  <a:srgbClr val="002060"/>
                </a:solidFill>
                <a:latin typeface="Inter"/>
                <a:ea typeface="Inter"/>
              </a:rPr>
              <a:t>Privacy laws make sure that our sensitive information—like health data, financial records, or personal contacts—is not misused.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sz="3600" spc="-86" dirty="0">
                <a:solidFill>
                  <a:srgbClr val="002060"/>
                </a:solidFill>
                <a:latin typeface="Inter"/>
                <a:ea typeface="Inter"/>
              </a:rPr>
              <a:t>When users feel their data is handled responsibly, they are more likely to trust and continue using the service.</a:t>
            </a:r>
          </a:p>
        </p:txBody>
      </p:sp>
    </p:spTree>
    <p:extLst>
      <p:ext uri="{BB962C8B-B14F-4D97-AF65-F5344CB8AC3E}">
        <p14:creationId xmlns:p14="http://schemas.microsoft.com/office/powerpoint/2010/main" val="22142399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97A17F-F3B7-EC0F-4654-D8F87E3E8A7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2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2AED7-BC5C-337C-3212-893421DB528F}"/>
              </a:ext>
            </a:extLst>
          </p:cNvPr>
          <p:cNvSpPr txBox="1"/>
          <p:nvPr/>
        </p:nvSpPr>
        <p:spPr>
          <a:xfrm>
            <a:off x="11049000" y="18837"/>
            <a:ext cx="842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7200" spc="-312" dirty="0">
                <a:solidFill>
                  <a:srgbClr val="AEF9FF"/>
                </a:solidFill>
                <a:latin typeface="Anton"/>
              </a:rPr>
              <a:t>Advantages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AE0CB4-5A3C-52DD-BB9E-988E42F7BC69}"/>
              </a:ext>
            </a:extLst>
          </p:cNvPr>
          <p:cNvGrpSpPr/>
          <p:nvPr/>
        </p:nvGrpSpPr>
        <p:grpSpPr>
          <a:xfrm rot="16200000">
            <a:off x="-4495800" y="-742950"/>
            <a:ext cx="13289973" cy="11772900"/>
            <a:chOff x="-4495800" y="-742950"/>
            <a:chExt cx="13289973" cy="11772900"/>
          </a:xfrm>
        </p:grpSpPr>
        <p:sp useBgFill="1">
          <p:nvSpPr>
            <p:cNvPr id="3" name="Flowchart: Summing Junction 2">
              <a:extLst>
                <a:ext uri="{FF2B5EF4-FFF2-40B4-BE49-F238E27FC236}">
                  <a16:creationId xmlns:a16="http://schemas.microsoft.com/office/drawing/2014/main" id="{D259CAFD-9D9B-212D-85DD-8BB8B5B04F0F}"/>
                </a:ext>
              </a:extLst>
            </p:cNvPr>
            <p:cNvSpPr/>
            <p:nvPr/>
          </p:nvSpPr>
          <p:spPr>
            <a:xfrm>
              <a:off x="-4191000" y="-742950"/>
              <a:ext cx="12192000" cy="11772900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503FAC-767E-3C56-99FA-B7B95FEC865F}"/>
                </a:ext>
              </a:extLst>
            </p:cNvPr>
            <p:cNvSpPr txBox="1"/>
            <p:nvPr/>
          </p:nvSpPr>
          <p:spPr>
            <a:xfrm>
              <a:off x="3383973" y="4085774"/>
              <a:ext cx="5410200" cy="2679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3600" b="1" dirty="0">
                <a:solidFill>
                  <a:schemeClr val="bg1"/>
                </a:solidFill>
                <a:effectLst/>
                <a:latin typeface="Arial Black" panose="020B0A04020102020204" pitchFamily="34" charset="0"/>
              </a:endParaRPr>
            </a:p>
            <a:p>
              <a:pPr marR="0" lvl="1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effectLst/>
                  <a:latin typeface="Arial Black" panose="020B0A040201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Protects</a:t>
              </a:r>
            </a:p>
            <a:p>
              <a:pPr marR="0" lvl="1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effectLst/>
                  <a:latin typeface="Arial Black" panose="020B0A040201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 users</a:t>
              </a:r>
            </a:p>
            <a:p>
              <a:pPr algn="ctr"/>
              <a:endParaRPr lang="en-US" sz="36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34A3CB-8705-3913-5232-54E583B75EE4}"/>
                </a:ext>
              </a:extLst>
            </p:cNvPr>
            <p:cNvSpPr txBox="1"/>
            <p:nvPr/>
          </p:nvSpPr>
          <p:spPr>
            <a:xfrm>
              <a:off x="-786246" y="448006"/>
              <a:ext cx="54102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Increases transparency</a:t>
              </a:r>
            </a:p>
            <a:p>
              <a:endParaRPr lang="en-US" sz="36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85D7A6-D7A9-E885-84FE-18160EA4068A}"/>
                </a:ext>
              </a:extLst>
            </p:cNvPr>
            <p:cNvSpPr txBox="1"/>
            <p:nvPr/>
          </p:nvSpPr>
          <p:spPr>
            <a:xfrm rot="10800000">
              <a:off x="167986" y="8584706"/>
              <a:ext cx="3832514" cy="124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lang="en-US" sz="3600" b="1" kern="1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endParaRPr>
            </a:p>
            <a:p>
              <a:pPr marR="0" lvl="1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Builds trust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557393-F433-7E14-0CD6-0AF9C9E1618C}"/>
                </a:ext>
              </a:extLst>
            </p:cNvPr>
            <p:cNvSpPr txBox="1"/>
            <p:nvPr/>
          </p:nvSpPr>
          <p:spPr>
            <a:xfrm>
              <a:off x="-4495800" y="4420225"/>
              <a:ext cx="46620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Avoids legal problems</a:t>
              </a:r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76A58562-101E-FE07-A876-14D9E9AE7242}"/>
                </a:ext>
              </a:extLst>
            </p:cNvPr>
            <p:cNvSpPr/>
            <p:nvPr/>
          </p:nvSpPr>
          <p:spPr>
            <a:xfrm rot="2967692">
              <a:off x="-512617" y="2765676"/>
              <a:ext cx="5010150" cy="4755647"/>
            </a:xfrm>
            <a:prstGeom prst="ellipse">
              <a:avLst/>
            </a:prstGeom>
            <a:ln>
              <a:noFill/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734744B-4668-73C1-3450-ABDA2DE47DB8}"/>
              </a:ext>
            </a:extLst>
          </p:cNvPr>
          <p:cNvSpPr/>
          <p:nvPr/>
        </p:nvSpPr>
        <p:spPr>
          <a:xfrm>
            <a:off x="8305800" y="4085774"/>
            <a:ext cx="9829800" cy="212452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81196F-5E4C-2C3C-B463-A681D23B7F8A}"/>
              </a:ext>
            </a:extLst>
          </p:cNvPr>
          <p:cNvSpPr txBox="1"/>
          <p:nvPr/>
        </p:nvSpPr>
        <p:spPr>
          <a:xfrm>
            <a:off x="8288483" y="-2400300"/>
            <a:ext cx="9770917" cy="8584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sz="3600" spc="-86" dirty="0">
                <a:solidFill>
                  <a:srgbClr val="002060"/>
                </a:solidFill>
                <a:latin typeface="Inter"/>
                <a:ea typeface="Inter"/>
              </a:rPr>
              <a:t>Privacy laws make sure that our sensitive information—like health data, financial records, or personal contacts—is not misused.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sz="3600" spc="-86" dirty="0">
                <a:solidFill>
                  <a:srgbClr val="002060"/>
                </a:solidFill>
                <a:latin typeface="Inter"/>
                <a:ea typeface="Inter"/>
              </a:rPr>
              <a:t>When users feel their data is handled responsibly, they are more likely to trust and continue using the service.</a:t>
            </a:r>
          </a:p>
        </p:txBody>
      </p:sp>
    </p:spTree>
    <p:extLst>
      <p:ext uri="{BB962C8B-B14F-4D97-AF65-F5344CB8AC3E}">
        <p14:creationId xmlns:p14="http://schemas.microsoft.com/office/powerpoint/2010/main" val="3962377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97A17F-F3B7-EC0F-4654-D8F87E3E8A7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2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2AED7-BC5C-337C-3212-893421DB528F}"/>
              </a:ext>
            </a:extLst>
          </p:cNvPr>
          <p:cNvSpPr txBox="1"/>
          <p:nvPr/>
        </p:nvSpPr>
        <p:spPr>
          <a:xfrm>
            <a:off x="11049000" y="18837"/>
            <a:ext cx="842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7200" spc="-312" dirty="0">
                <a:solidFill>
                  <a:srgbClr val="AEF9FF"/>
                </a:solidFill>
                <a:latin typeface="Anton"/>
              </a:rPr>
              <a:t>Advantages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AE0CB4-5A3C-52DD-BB9E-988E42F7BC69}"/>
              </a:ext>
            </a:extLst>
          </p:cNvPr>
          <p:cNvGrpSpPr/>
          <p:nvPr/>
        </p:nvGrpSpPr>
        <p:grpSpPr>
          <a:xfrm rot="10800000">
            <a:off x="-4495804" y="-742951"/>
            <a:ext cx="12801603" cy="11772900"/>
            <a:chOff x="-4495800" y="-742952"/>
            <a:chExt cx="13289973" cy="11772900"/>
          </a:xfrm>
        </p:grpSpPr>
        <p:sp useBgFill="1">
          <p:nvSpPr>
            <p:cNvPr id="3" name="Flowchart: Summing Junction 2">
              <a:extLst>
                <a:ext uri="{FF2B5EF4-FFF2-40B4-BE49-F238E27FC236}">
                  <a16:creationId xmlns:a16="http://schemas.microsoft.com/office/drawing/2014/main" id="{D259CAFD-9D9B-212D-85DD-8BB8B5B04F0F}"/>
                </a:ext>
              </a:extLst>
            </p:cNvPr>
            <p:cNvSpPr/>
            <p:nvPr/>
          </p:nvSpPr>
          <p:spPr>
            <a:xfrm>
              <a:off x="-4191000" y="-742952"/>
              <a:ext cx="12192000" cy="11772900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503FAC-767E-3C56-99FA-B7B95FEC865F}"/>
                </a:ext>
              </a:extLst>
            </p:cNvPr>
            <p:cNvSpPr txBox="1"/>
            <p:nvPr/>
          </p:nvSpPr>
          <p:spPr>
            <a:xfrm>
              <a:off x="3383973" y="4085774"/>
              <a:ext cx="5410200" cy="2679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3600" b="1" dirty="0">
                <a:solidFill>
                  <a:schemeClr val="bg1"/>
                </a:solidFill>
                <a:effectLst/>
                <a:latin typeface="Arial Black" panose="020B0A04020102020204" pitchFamily="34" charset="0"/>
              </a:endParaRPr>
            </a:p>
            <a:p>
              <a:pPr marR="0" lvl="1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effectLst/>
                  <a:latin typeface="Arial Black" panose="020B0A040201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Protects</a:t>
              </a:r>
            </a:p>
            <a:p>
              <a:pPr marR="0" lvl="1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effectLst/>
                  <a:latin typeface="Arial Black" panose="020B0A040201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 users</a:t>
              </a:r>
            </a:p>
            <a:p>
              <a:pPr algn="ctr"/>
              <a:endParaRPr lang="en-US" sz="36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34A3CB-8705-3913-5232-54E583B75EE4}"/>
                </a:ext>
              </a:extLst>
            </p:cNvPr>
            <p:cNvSpPr txBox="1"/>
            <p:nvPr/>
          </p:nvSpPr>
          <p:spPr>
            <a:xfrm>
              <a:off x="-786246" y="448006"/>
              <a:ext cx="54102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Increases transparency</a:t>
              </a:r>
            </a:p>
            <a:p>
              <a:endParaRPr lang="en-US" sz="36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85D7A6-D7A9-E885-84FE-18160EA4068A}"/>
                </a:ext>
              </a:extLst>
            </p:cNvPr>
            <p:cNvSpPr txBox="1"/>
            <p:nvPr/>
          </p:nvSpPr>
          <p:spPr>
            <a:xfrm rot="10800000">
              <a:off x="167986" y="8584706"/>
              <a:ext cx="3832514" cy="124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lang="en-US" sz="3600" b="1" kern="1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endParaRPr>
            </a:p>
            <a:p>
              <a:pPr marR="0" lvl="1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Builds trust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557393-F433-7E14-0CD6-0AF9C9E1618C}"/>
                </a:ext>
              </a:extLst>
            </p:cNvPr>
            <p:cNvSpPr txBox="1"/>
            <p:nvPr/>
          </p:nvSpPr>
          <p:spPr>
            <a:xfrm rot="10800000">
              <a:off x="-4495800" y="4420225"/>
              <a:ext cx="46620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Avoids legal problems</a:t>
              </a:r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76A58562-101E-FE07-A876-14D9E9AE7242}"/>
                </a:ext>
              </a:extLst>
            </p:cNvPr>
            <p:cNvSpPr/>
            <p:nvPr/>
          </p:nvSpPr>
          <p:spPr>
            <a:xfrm rot="18834682">
              <a:off x="-512617" y="2765676"/>
              <a:ext cx="5010150" cy="4755647"/>
            </a:xfrm>
            <a:prstGeom prst="ellipse">
              <a:avLst/>
            </a:prstGeom>
            <a:ln>
              <a:noFill/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734744B-4668-73C1-3450-ABDA2DE47DB8}"/>
              </a:ext>
            </a:extLst>
          </p:cNvPr>
          <p:cNvSpPr/>
          <p:nvPr/>
        </p:nvSpPr>
        <p:spPr>
          <a:xfrm>
            <a:off x="8305800" y="4085774"/>
            <a:ext cx="9829800" cy="212452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81196F-5E4C-2C3C-B463-A681D23B7F8A}"/>
              </a:ext>
            </a:extLst>
          </p:cNvPr>
          <p:cNvSpPr txBox="1"/>
          <p:nvPr/>
        </p:nvSpPr>
        <p:spPr>
          <a:xfrm>
            <a:off x="8288483" y="-8648700"/>
            <a:ext cx="9770917" cy="28098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sz="3600" spc="-86" dirty="0">
                <a:solidFill>
                  <a:srgbClr val="002060"/>
                </a:solidFill>
                <a:latin typeface="Inter"/>
                <a:ea typeface="Inter"/>
              </a:rPr>
              <a:t>Privacy laws make sure that our sensitive information—like health data, financial records, or personal contacts—is not misused.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sz="3600" spc="-86" dirty="0">
                <a:solidFill>
                  <a:srgbClr val="002060"/>
                </a:solidFill>
                <a:latin typeface="Inter"/>
                <a:ea typeface="Inter"/>
              </a:rPr>
              <a:t>When users feel their data is handled responsibly, they are more likely to trust and continue using the service.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sz="3600" spc="-86" dirty="0">
                <a:solidFill>
                  <a:srgbClr val="002060"/>
                </a:solidFill>
                <a:latin typeface="Inter"/>
                <a:ea typeface="Inter"/>
              </a:rPr>
              <a:t>By following data protection laws, companies can avoid fines, penalties, and lawsuits.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sz="3600" spc="-86" dirty="0">
                <a:solidFill>
                  <a:srgbClr val="002060"/>
                </a:solidFill>
                <a:latin typeface="Inter"/>
                <a:ea typeface="Inter"/>
              </a:rPr>
              <a:t>Laws require companies to inform users about how their data is collected and used.</a:t>
            </a:r>
            <a:br>
              <a:rPr lang="en-US" sz="3600" spc="-86" dirty="0">
                <a:solidFill>
                  <a:srgbClr val="002060"/>
                </a:solidFill>
                <a:latin typeface="Inter"/>
                <a:ea typeface="Inter"/>
              </a:rPr>
            </a:b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7336076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97A17F-F3B7-EC0F-4654-D8F87E3E8A7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2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2AED7-BC5C-337C-3212-893421DB528F}"/>
              </a:ext>
            </a:extLst>
          </p:cNvPr>
          <p:cNvSpPr txBox="1"/>
          <p:nvPr/>
        </p:nvSpPr>
        <p:spPr>
          <a:xfrm>
            <a:off x="11049000" y="18837"/>
            <a:ext cx="842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7200" spc="-312" dirty="0">
                <a:solidFill>
                  <a:srgbClr val="AEF9FF"/>
                </a:solidFill>
                <a:latin typeface="Anton"/>
              </a:rPr>
              <a:t>Advantages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AE0CB4-5A3C-52DD-BB9E-988E42F7BC69}"/>
              </a:ext>
            </a:extLst>
          </p:cNvPr>
          <p:cNvGrpSpPr/>
          <p:nvPr/>
        </p:nvGrpSpPr>
        <p:grpSpPr>
          <a:xfrm rot="5400000">
            <a:off x="-4071333" y="-1167423"/>
            <a:ext cx="12801603" cy="12621843"/>
            <a:chOff x="-4495800" y="-1591895"/>
            <a:chExt cx="13289973" cy="12621843"/>
          </a:xfrm>
        </p:grpSpPr>
        <p:sp useBgFill="1">
          <p:nvSpPr>
            <p:cNvPr id="3" name="Flowchart: Summing Junction 2">
              <a:extLst>
                <a:ext uri="{FF2B5EF4-FFF2-40B4-BE49-F238E27FC236}">
                  <a16:creationId xmlns:a16="http://schemas.microsoft.com/office/drawing/2014/main" id="{D259CAFD-9D9B-212D-85DD-8BB8B5B04F0F}"/>
                </a:ext>
              </a:extLst>
            </p:cNvPr>
            <p:cNvSpPr/>
            <p:nvPr/>
          </p:nvSpPr>
          <p:spPr>
            <a:xfrm>
              <a:off x="-4191000" y="-742952"/>
              <a:ext cx="12192000" cy="11772900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503FAC-767E-3C56-99FA-B7B95FEC865F}"/>
                </a:ext>
              </a:extLst>
            </p:cNvPr>
            <p:cNvSpPr txBox="1"/>
            <p:nvPr/>
          </p:nvSpPr>
          <p:spPr>
            <a:xfrm>
              <a:off x="3383973" y="4085774"/>
              <a:ext cx="5410200" cy="2679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3600" b="1" dirty="0">
                <a:solidFill>
                  <a:schemeClr val="bg1"/>
                </a:solidFill>
                <a:effectLst/>
                <a:latin typeface="Arial Black" panose="020B0A04020102020204" pitchFamily="34" charset="0"/>
              </a:endParaRPr>
            </a:p>
            <a:p>
              <a:pPr marR="0" lvl="1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effectLst/>
                  <a:latin typeface="Arial Black" panose="020B0A040201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Protects</a:t>
              </a:r>
            </a:p>
            <a:p>
              <a:pPr marR="0" lvl="1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effectLst/>
                  <a:latin typeface="Arial Black" panose="020B0A040201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 users</a:t>
              </a:r>
            </a:p>
            <a:p>
              <a:pPr algn="ctr"/>
              <a:endParaRPr lang="en-US" sz="36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34A3CB-8705-3913-5232-54E583B75EE4}"/>
                </a:ext>
              </a:extLst>
            </p:cNvPr>
            <p:cNvSpPr txBox="1"/>
            <p:nvPr/>
          </p:nvSpPr>
          <p:spPr>
            <a:xfrm rot="16200000">
              <a:off x="-336951" y="103174"/>
              <a:ext cx="5211390" cy="1821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Increases transparency</a:t>
              </a:r>
            </a:p>
            <a:p>
              <a:endParaRPr lang="en-US" sz="36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85D7A6-D7A9-E885-84FE-18160EA4068A}"/>
                </a:ext>
              </a:extLst>
            </p:cNvPr>
            <p:cNvSpPr txBox="1"/>
            <p:nvPr/>
          </p:nvSpPr>
          <p:spPr>
            <a:xfrm rot="10800000">
              <a:off x="167986" y="8584706"/>
              <a:ext cx="3832514" cy="124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lang="en-US" sz="3600" b="1" kern="1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endParaRPr>
            </a:p>
            <a:p>
              <a:pPr marR="0" lvl="1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Builds trust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557393-F433-7E14-0CD6-0AF9C9E1618C}"/>
                </a:ext>
              </a:extLst>
            </p:cNvPr>
            <p:cNvSpPr txBox="1"/>
            <p:nvPr/>
          </p:nvSpPr>
          <p:spPr>
            <a:xfrm rot="10800000">
              <a:off x="-4495800" y="4420225"/>
              <a:ext cx="46620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600" b="1" kern="1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Avoids legal problems</a:t>
              </a:r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76A58562-101E-FE07-A876-14D9E9AE7242}"/>
                </a:ext>
              </a:extLst>
            </p:cNvPr>
            <p:cNvSpPr/>
            <p:nvPr/>
          </p:nvSpPr>
          <p:spPr>
            <a:xfrm rot="13538736">
              <a:off x="-512617" y="2765676"/>
              <a:ext cx="5010150" cy="4755647"/>
            </a:xfrm>
            <a:prstGeom prst="ellipse">
              <a:avLst/>
            </a:prstGeom>
            <a:ln>
              <a:noFill/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734744B-4668-73C1-3450-ABDA2DE47DB8}"/>
              </a:ext>
            </a:extLst>
          </p:cNvPr>
          <p:cNvSpPr/>
          <p:nvPr/>
        </p:nvSpPr>
        <p:spPr>
          <a:xfrm>
            <a:off x="8305800" y="4085774"/>
            <a:ext cx="9829800" cy="212452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81196F-5E4C-2C3C-B463-A681D23B7F8A}"/>
              </a:ext>
            </a:extLst>
          </p:cNvPr>
          <p:cNvSpPr txBox="1"/>
          <p:nvPr/>
        </p:nvSpPr>
        <p:spPr>
          <a:xfrm>
            <a:off x="8288483" y="-15354300"/>
            <a:ext cx="9770917" cy="2274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sz="3600" spc="-86" dirty="0">
                <a:solidFill>
                  <a:srgbClr val="002060"/>
                </a:solidFill>
                <a:latin typeface="Inter"/>
                <a:ea typeface="Inter"/>
              </a:rPr>
              <a:t>Privacy laws make sure that our sensitive information—like health data, financial records, or personal contacts—is not misused.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sz="3600" spc="-86" dirty="0">
                <a:solidFill>
                  <a:srgbClr val="002060"/>
                </a:solidFill>
                <a:latin typeface="Inter"/>
                <a:ea typeface="Inter"/>
              </a:rPr>
              <a:t>When users feel their data is handled responsibly, they are more likely to trust and continue using the service.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sz="3600" spc="-86" dirty="0">
                <a:solidFill>
                  <a:srgbClr val="002060"/>
                </a:solidFill>
                <a:latin typeface="Inter"/>
                <a:ea typeface="Inter"/>
              </a:rPr>
              <a:t>By following data protection laws, companies can avoid fines, penalties, and lawsuits.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sz="3600" spc="-86" dirty="0">
                <a:solidFill>
                  <a:srgbClr val="002060"/>
                </a:solidFill>
                <a:latin typeface="Inter"/>
                <a:ea typeface="Inter"/>
              </a:rPr>
              <a:t>Laws require companies to inform users about how their data is collected and used.</a:t>
            </a:r>
            <a:br>
              <a:rPr lang="en-US" sz="3600" spc="-86" dirty="0">
                <a:solidFill>
                  <a:srgbClr val="002060"/>
                </a:solidFill>
                <a:latin typeface="Inter"/>
                <a:ea typeface="Inter"/>
              </a:rPr>
            </a:br>
            <a:endParaRPr lang="en-US" sz="3600" spc="-86" dirty="0">
              <a:solidFill>
                <a:srgbClr val="002060"/>
              </a:solidFill>
              <a:latin typeface="Inter"/>
              <a:ea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828024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1230</TotalTime>
  <Words>785</Words>
  <Application>Microsoft Office PowerPoint</Application>
  <PresentationFormat>Custom</PresentationFormat>
  <Paragraphs>236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Cambria</vt:lpstr>
      <vt:lpstr>Arial</vt:lpstr>
      <vt:lpstr>Inter Light</vt:lpstr>
      <vt:lpstr>Anton</vt:lpstr>
      <vt:lpstr>Inter</vt:lpstr>
      <vt:lpstr>Calibri</vt:lpstr>
      <vt:lpstr>Aptos</vt:lpstr>
      <vt:lpstr>Symbol</vt:lpstr>
      <vt:lpstr>Arial Black</vt:lpstr>
      <vt:lpstr>Bahnschrift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Digital Privacy Presentation</dc:title>
  <cp:lastModifiedBy>admin</cp:lastModifiedBy>
  <cp:revision>13</cp:revision>
  <dcterms:created xsi:type="dcterms:W3CDTF">2006-08-16T00:00:00Z</dcterms:created>
  <dcterms:modified xsi:type="dcterms:W3CDTF">2025-05-12T09:41:09Z</dcterms:modified>
  <dc:identifier>DAGnIiIdc1A</dc:identifier>
</cp:coreProperties>
</file>